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20.bin" ContentType="image/png"/>
  <Override PartName="/ppt/media/image21.bin" ContentType="image/png"/>
  <Override PartName="/ppt/media/image22.bin" ContentType="image/png"/>
  <Override PartName="/ppt/media/image23.bin" ContentType="image/png"/>
  <Override PartName="/ppt/media/image25.bin" ContentType="image/pn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7.xml" ContentType="application/vnd.openxmlformats-officedocument.drawingml.chart+xml"/>
  <Override PartName="/ppt/charts/chart8.xml" ContentType="application/vnd.openxmlformats-officedocument.drawingml.chart+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charts/chart10.xml" ContentType="application/vnd.openxmlformats-officedocument.drawingml.chart+xml"/>
  <Override PartName="/ppt/charts/style8.xml" ContentType="application/vnd.ms-office.chartstyle+xml"/>
  <Override PartName="/ppt/charts/colors8.xml" ContentType="application/vnd.ms-office.chartcolorstyle+xml"/>
  <Override PartName="/ppt/charts/chart11.xml" ContentType="application/vnd.openxmlformats-officedocument.drawingml.chart+xml"/>
  <Override PartName="/ppt/charts/style9.xml" ContentType="application/vnd.ms-office.chartstyle+xml"/>
  <Override PartName="/ppt/charts/colors9.xml" ContentType="application/vnd.ms-office.chartcolorstyle+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10"/>
  </p:sldMasterIdLst>
  <p:notesMasterIdLst>
    <p:notesMasterId r:id="rId55"/>
  </p:notesMasterIdLst>
  <p:handoutMasterIdLst>
    <p:handoutMasterId r:id="rId56"/>
  </p:handoutMasterIdLst>
  <p:sldIdLst>
    <p:sldId id="310" r:id="rId11"/>
    <p:sldId id="328" r:id="rId12"/>
    <p:sldId id="329" r:id="rId13"/>
    <p:sldId id="330" r:id="rId14"/>
    <p:sldId id="751" r:id="rId15"/>
    <p:sldId id="332" r:id="rId16"/>
    <p:sldId id="789" r:id="rId17"/>
    <p:sldId id="335" r:id="rId18"/>
    <p:sldId id="336" r:id="rId19"/>
    <p:sldId id="337" r:id="rId20"/>
    <p:sldId id="338" r:id="rId21"/>
    <p:sldId id="339" r:id="rId22"/>
    <p:sldId id="334" r:id="rId23"/>
    <p:sldId id="340" r:id="rId24"/>
    <p:sldId id="341" r:id="rId25"/>
    <p:sldId id="342" r:id="rId26"/>
    <p:sldId id="343" r:id="rId27"/>
    <p:sldId id="792" r:id="rId28"/>
    <p:sldId id="344" r:id="rId29"/>
    <p:sldId id="345" r:id="rId30"/>
    <p:sldId id="346" r:id="rId31"/>
    <p:sldId id="347" r:id="rId32"/>
    <p:sldId id="348" r:id="rId33"/>
    <p:sldId id="349" r:id="rId34"/>
    <p:sldId id="350" r:id="rId35"/>
    <p:sldId id="351" r:id="rId36"/>
    <p:sldId id="352" r:id="rId37"/>
    <p:sldId id="793" r:id="rId38"/>
    <p:sldId id="353" r:id="rId39"/>
    <p:sldId id="354" r:id="rId40"/>
    <p:sldId id="355" r:id="rId41"/>
    <p:sldId id="356" r:id="rId42"/>
    <p:sldId id="357" r:id="rId43"/>
    <p:sldId id="358" r:id="rId44"/>
    <p:sldId id="359" r:id="rId45"/>
    <p:sldId id="360" r:id="rId46"/>
    <p:sldId id="361" r:id="rId47"/>
    <p:sldId id="362" r:id="rId48"/>
    <p:sldId id="363" r:id="rId49"/>
    <p:sldId id="364" r:id="rId50"/>
    <p:sldId id="322" r:id="rId51"/>
    <p:sldId id="323" r:id="rId52"/>
    <p:sldId id="318" r:id="rId53"/>
    <p:sldId id="327" r:id="rId54"/>
  </p:sldIdLst>
  <p:sldSz cx="13817600" cy="7772400"/>
  <p:notesSz cx="7315200" cy="9601200"/>
  <p:custDataLst>
    <p:custData r:id="rId8"/>
    <p:custData r:id="rId3"/>
    <p:custData r:id="rId5"/>
    <p:custData r:id="rId1"/>
    <p:custData r:id="rId2"/>
    <p:custData r:id="rId7"/>
    <p:custData r:id="rId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0" userDrawn="1">
          <p15:clr>
            <a:srgbClr val="A4A3A4"/>
          </p15:clr>
        </p15:guide>
        <p15:guide id="2" pos="4352" userDrawn="1">
          <p15:clr>
            <a:srgbClr val="A4A3A4"/>
          </p15:clr>
        </p15:guide>
        <p15:guide id="3" orient="horz" pos="4176" userDrawn="1">
          <p15:clr>
            <a:srgbClr val="A4A3A4"/>
          </p15:clr>
        </p15:guide>
        <p15:guide id="4" orient="horz" pos="3096" userDrawn="1">
          <p15:clr>
            <a:srgbClr val="A4A3A4"/>
          </p15:clr>
        </p15:guide>
        <p15:guide id="5" orient="horz" pos="1297" userDrawn="1">
          <p15:clr>
            <a:srgbClr val="A4A3A4"/>
          </p15:clr>
        </p15:guide>
        <p15:guide id="6" orient="horz" pos="4896" userDrawn="1">
          <p15:clr>
            <a:srgbClr val="A4A3A4"/>
          </p15:clr>
        </p15:guide>
        <p15:guide id="7" orient="horz" pos="1128" userDrawn="1">
          <p15:clr>
            <a:srgbClr val="A4A3A4"/>
          </p15:clr>
        </p15:guide>
        <p15:guide id="8" pos="1736" userDrawn="1">
          <p15:clr>
            <a:srgbClr val="A4A3A4"/>
          </p15:clr>
        </p15:guide>
        <p15:guide id="9" pos="6968"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3E5ED"/>
    <a:srgbClr val="CCECFF"/>
    <a:srgbClr val="D6A72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32EAE4-C8D2-4988-B4DA-3DB194C5BFB0}" v="5494" dt="2023-10-21T14:47:51.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64" y="184"/>
      </p:cViewPr>
      <p:guideLst>
        <p:guide orient="horz" pos="1920"/>
        <p:guide pos="4352"/>
        <p:guide orient="horz" pos="4176"/>
        <p:guide orient="horz" pos="3096"/>
        <p:guide orient="horz" pos="1297"/>
        <p:guide orient="horz" pos="4896"/>
        <p:guide orient="horz" pos="1128"/>
        <p:guide pos="1736"/>
        <p:guide pos="6968"/>
      </p:guideLst>
    </p:cSldViewPr>
  </p:slideViewPr>
  <p:notesTextViewPr>
    <p:cViewPr>
      <p:scale>
        <a:sx n="1" d="1"/>
        <a:sy n="1" d="1"/>
      </p:scale>
      <p:origin x="0" y="0"/>
    </p:cViewPr>
  </p:notesTextViewPr>
  <p:sorterViewPr>
    <p:cViewPr>
      <p:scale>
        <a:sx n="100" d="100"/>
        <a:sy n="100" d="100"/>
      </p:scale>
      <p:origin x="0" y="-5400"/>
    </p:cViewPr>
  </p:sorterViewPr>
  <p:notesViewPr>
    <p:cSldViewPr snapToGrid="0">
      <p:cViewPr varScale="1">
        <p:scale>
          <a:sx n="111" d="100"/>
          <a:sy n="111" d="100"/>
        </p:scale>
        <p:origin x="5004" y="12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5/10/relationships/revisionInfo" Target="revisionInfo.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handoutMaster" Target="handoutMasters/handoutMaster1.xml"/><Relationship Id="rId8" Type="http://schemas.openxmlformats.org/officeDocument/2006/relationships/customXml" Target="../customXml/item8.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presProps" Target="presProps.xml"/><Relationship Id="rId10" Type="http://schemas.openxmlformats.org/officeDocument/2006/relationships/slideMaster" Target="slideMasters/slideMaster1.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pascual\Downloads\plot-data%20(2).xl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MO\data\Graphics\Graphics%20Shared\Equities\Emerging%20Equities\Beyond%20China%20Strategy\Beyond%20China%20Strategy.xlsx" TargetMode="External"/><Relationship Id="rId2" Type="http://schemas.microsoft.com/office/2011/relationships/chartColorStyle" Target="colors8.xml"/><Relationship Id="rId1" Type="http://schemas.microsoft.com/office/2011/relationships/chartStyle" Target="style8.xml"/></Relationships>
</file>

<file path=ppt/charts/_rels/chart11.xml.rels><?xml version="1.0" encoding="UTF-8" standalone="yes"?>
<Relationships xmlns="http://schemas.openxmlformats.org/package/2006/relationships"><Relationship Id="rId3" Type="http://schemas.openxmlformats.org/officeDocument/2006/relationships/oleObject" Target="file:////GMO\data\Graphics\Graphics%20Shared\Equities\Emerging%20Equities\Beyond%20China%20Strategy\Beyond%20China%20Strategy.xlsx" TargetMode="External"/><Relationship Id="rId2" Type="http://schemas.microsoft.com/office/2011/relationships/chartColorStyle" Target="colors9.xml"/><Relationship Id="rId1" Type="http://schemas.microsoft.com/office/2011/relationships/chartStyle" Target="style9.xml"/></Relationships>
</file>

<file path=ppt/charts/_rels/chart12.xml.rels><?xml version="1.0" encoding="UTF-8" standalone="yes"?>
<Relationships xmlns="http://schemas.openxmlformats.org/package/2006/relationships"><Relationship Id="rId3" Type="http://schemas.openxmlformats.org/officeDocument/2006/relationships/oleObject" Target="file:////GMO\data\Graphics\Graphics%20Shared\Equities\Emerging%20Equities\Beyond%20China%20Strategy\Beyond%20China%20Strategy.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https://onlinegmo-my.sharepoint.com/personal/alvaro_pascual_gmo_com/Documents/Documents/mkj.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onlinegmo-my.sharepoint.com/personal/alvaro_pascual_gmo_com/Documents/Documents/mkj.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onlinegmo-my.sharepoint.com/personal/alvaro_pascual_gmo_com/Documents/Documents/mkj.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onlinegmo.sharepoint.com/sites/Singapore/Investment/Bloomberg/Alvaro/projects/MOCNewEMNormal/DAtaTopdown-New.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oleObject" Target="file:///C:\Users\apascual\AppData\Local\Microsoft\Windows\INetCache\Content.Outlook\2CCGUSYH\MOC_EX_CN_TW_20230411_v2.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apascual\AppData\Local\Microsoft\Windows\INetCache\Content.Outlook\2CCGUSYH\MOC_EX_CN_TW_20230411_v2.xlsx" TargetMode="External"/></Relationships>
</file>

<file path=ppt/charts/_rels/chart9.xml.rels><?xml version="1.0" encoding="UTF-8" standalone="yes"?>
<Relationships xmlns="http://schemas.openxmlformats.org/package/2006/relationships"><Relationship Id="rId3" Type="http://schemas.openxmlformats.org/officeDocument/2006/relationships/oleObject" Target="file:////GMO\data\Graphics\Graphics%20Shared\Equities\Emerging%20Equities\Beyond%20China%20Strategy\Beyond%20China%20Strategy.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cat>
            <c:numRef>
              <c:f>'plot-data (2)'!$F$2:$F$72</c:f>
              <c:numCache>
                <c:formatCode>m/d/yyyy</c:formatCode>
                <c:ptCount val="71"/>
                <c:pt idx="0">
                  <c:v>38718</c:v>
                </c:pt>
                <c:pt idx="1">
                  <c:v>38807</c:v>
                </c:pt>
                <c:pt idx="2">
                  <c:v>38898</c:v>
                </c:pt>
                <c:pt idx="3">
                  <c:v>38990</c:v>
                </c:pt>
                <c:pt idx="4">
                  <c:v>39082</c:v>
                </c:pt>
                <c:pt idx="5">
                  <c:v>39172</c:v>
                </c:pt>
                <c:pt idx="6">
                  <c:v>39263</c:v>
                </c:pt>
                <c:pt idx="7">
                  <c:v>39355</c:v>
                </c:pt>
                <c:pt idx="8">
                  <c:v>39447</c:v>
                </c:pt>
                <c:pt idx="9">
                  <c:v>39538</c:v>
                </c:pt>
                <c:pt idx="10">
                  <c:v>39629</c:v>
                </c:pt>
                <c:pt idx="11">
                  <c:v>39721</c:v>
                </c:pt>
                <c:pt idx="12">
                  <c:v>39813</c:v>
                </c:pt>
                <c:pt idx="13">
                  <c:v>39903</c:v>
                </c:pt>
                <c:pt idx="14">
                  <c:v>39994</c:v>
                </c:pt>
                <c:pt idx="15">
                  <c:v>40086</c:v>
                </c:pt>
                <c:pt idx="16">
                  <c:v>40178</c:v>
                </c:pt>
                <c:pt idx="17">
                  <c:v>40268</c:v>
                </c:pt>
                <c:pt idx="18">
                  <c:v>40359</c:v>
                </c:pt>
                <c:pt idx="19">
                  <c:v>40451</c:v>
                </c:pt>
                <c:pt idx="20">
                  <c:v>40543</c:v>
                </c:pt>
                <c:pt idx="21">
                  <c:v>40633</c:v>
                </c:pt>
                <c:pt idx="22">
                  <c:v>40724</c:v>
                </c:pt>
                <c:pt idx="23">
                  <c:v>40816</c:v>
                </c:pt>
                <c:pt idx="24">
                  <c:v>40908</c:v>
                </c:pt>
                <c:pt idx="25">
                  <c:v>40999</c:v>
                </c:pt>
                <c:pt idx="26">
                  <c:v>41090</c:v>
                </c:pt>
                <c:pt idx="27">
                  <c:v>41182</c:v>
                </c:pt>
                <c:pt idx="28">
                  <c:v>41274</c:v>
                </c:pt>
                <c:pt idx="29">
                  <c:v>41364</c:v>
                </c:pt>
                <c:pt idx="30">
                  <c:v>41455</c:v>
                </c:pt>
                <c:pt idx="31">
                  <c:v>41547</c:v>
                </c:pt>
                <c:pt idx="32">
                  <c:v>41639</c:v>
                </c:pt>
                <c:pt idx="33">
                  <c:v>41729</c:v>
                </c:pt>
                <c:pt idx="34">
                  <c:v>41820</c:v>
                </c:pt>
                <c:pt idx="35">
                  <c:v>41912</c:v>
                </c:pt>
                <c:pt idx="36">
                  <c:v>42004</c:v>
                </c:pt>
                <c:pt idx="37">
                  <c:v>42094</c:v>
                </c:pt>
                <c:pt idx="38">
                  <c:v>42185</c:v>
                </c:pt>
                <c:pt idx="39">
                  <c:v>42277</c:v>
                </c:pt>
                <c:pt idx="40">
                  <c:v>42369</c:v>
                </c:pt>
                <c:pt idx="41">
                  <c:v>42460</c:v>
                </c:pt>
                <c:pt idx="42">
                  <c:v>42551</c:v>
                </c:pt>
                <c:pt idx="43">
                  <c:v>42643</c:v>
                </c:pt>
                <c:pt idx="44">
                  <c:v>42735</c:v>
                </c:pt>
                <c:pt idx="45">
                  <c:v>42825</c:v>
                </c:pt>
                <c:pt idx="46">
                  <c:v>42916</c:v>
                </c:pt>
                <c:pt idx="47">
                  <c:v>43008</c:v>
                </c:pt>
                <c:pt idx="48">
                  <c:v>43100</c:v>
                </c:pt>
                <c:pt idx="49">
                  <c:v>43190</c:v>
                </c:pt>
                <c:pt idx="50">
                  <c:v>43281</c:v>
                </c:pt>
                <c:pt idx="51">
                  <c:v>43373</c:v>
                </c:pt>
                <c:pt idx="52">
                  <c:v>43465</c:v>
                </c:pt>
                <c:pt idx="53">
                  <c:v>43555</c:v>
                </c:pt>
                <c:pt idx="54">
                  <c:v>43646</c:v>
                </c:pt>
                <c:pt idx="55">
                  <c:v>43738</c:v>
                </c:pt>
                <c:pt idx="56">
                  <c:v>43830</c:v>
                </c:pt>
                <c:pt idx="57">
                  <c:v>43921</c:v>
                </c:pt>
                <c:pt idx="58">
                  <c:v>44012</c:v>
                </c:pt>
                <c:pt idx="59">
                  <c:v>44104</c:v>
                </c:pt>
                <c:pt idx="60">
                  <c:v>44196</c:v>
                </c:pt>
                <c:pt idx="61">
                  <c:v>44286</c:v>
                </c:pt>
                <c:pt idx="62">
                  <c:v>44377</c:v>
                </c:pt>
                <c:pt idx="63">
                  <c:v>44469</c:v>
                </c:pt>
                <c:pt idx="64">
                  <c:v>44561</c:v>
                </c:pt>
                <c:pt idx="65">
                  <c:v>44651</c:v>
                </c:pt>
                <c:pt idx="66">
                  <c:v>44742</c:v>
                </c:pt>
                <c:pt idx="67">
                  <c:v>44834</c:v>
                </c:pt>
                <c:pt idx="68">
                  <c:v>44926</c:v>
                </c:pt>
                <c:pt idx="69">
                  <c:v>45016</c:v>
                </c:pt>
                <c:pt idx="70">
                  <c:v>45107</c:v>
                </c:pt>
              </c:numCache>
            </c:numRef>
          </c:cat>
          <c:val>
            <c:numRef>
              <c:f>'plot-data (2)'!$G$2:$G$72</c:f>
              <c:numCache>
                <c:formatCode>General</c:formatCode>
                <c:ptCount val="71"/>
                <c:pt idx="0">
                  <c:v>1.1606488667789401</c:v>
                </c:pt>
                <c:pt idx="1">
                  <c:v>1.1606488667789401</c:v>
                </c:pt>
                <c:pt idx="2">
                  <c:v>3.5537706391447501</c:v>
                </c:pt>
                <c:pt idx="3">
                  <c:v>0.81877991706859998</c:v>
                </c:pt>
                <c:pt idx="4">
                  <c:v>3.21189386455573</c:v>
                </c:pt>
                <c:pt idx="5">
                  <c:v>1.1606488667789401</c:v>
                </c:pt>
                <c:pt idx="6">
                  <c:v>2.87002491484539</c:v>
                </c:pt>
                <c:pt idx="7">
                  <c:v>1.1606488667789401</c:v>
                </c:pt>
                <c:pt idx="8">
                  <c:v>0.81877991706859998</c:v>
                </c:pt>
                <c:pt idx="9">
                  <c:v>1.1606488667789401</c:v>
                </c:pt>
                <c:pt idx="10">
                  <c:v>2.5281481402563601</c:v>
                </c:pt>
                <c:pt idx="11">
                  <c:v>0.81877991706859998</c:v>
                </c:pt>
                <c:pt idx="12">
                  <c:v>1.1606488667789401</c:v>
                </c:pt>
                <c:pt idx="13">
                  <c:v>1.50252564136796</c:v>
                </c:pt>
                <c:pt idx="14">
                  <c:v>2.5281481402563601</c:v>
                </c:pt>
                <c:pt idx="15">
                  <c:v>2.1862713656673298</c:v>
                </c:pt>
                <c:pt idx="16">
                  <c:v>0.81877991706859998</c:v>
                </c:pt>
                <c:pt idx="17">
                  <c:v>2.1862713656673298</c:v>
                </c:pt>
                <c:pt idx="18">
                  <c:v>2.5281481402563601</c:v>
                </c:pt>
                <c:pt idx="19">
                  <c:v>2.87002491484539</c:v>
                </c:pt>
                <c:pt idx="20">
                  <c:v>0.81877991706859998</c:v>
                </c:pt>
                <c:pt idx="21">
                  <c:v>3.5537706391447501</c:v>
                </c:pt>
                <c:pt idx="22">
                  <c:v>4.2375163634441204</c:v>
                </c:pt>
                <c:pt idx="23">
                  <c:v>1.50252564136796</c:v>
                </c:pt>
                <c:pt idx="24">
                  <c:v>2.5281481402563601</c:v>
                </c:pt>
                <c:pt idx="25">
                  <c:v>3.89564741373378</c:v>
                </c:pt>
                <c:pt idx="26">
                  <c:v>1.8444024159569901</c:v>
                </c:pt>
                <c:pt idx="27">
                  <c:v>4.9212699126221802</c:v>
                </c:pt>
                <c:pt idx="28">
                  <c:v>3.89564741373378</c:v>
                </c:pt>
                <c:pt idx="29">
                  <c:v>5.2631388623325197</c:v>
                </c:pt>
                <c:pt idx="30">
                  <c:v>3.21189386455573</c:v>
                </c:pt>
                <c:pt idx="31">
                  <c:v>6.6306381358099404</c:v>
                </c:pt>
                <c:pt idx="32">
                  <c:v>4.9212699126221802</c:v>
                </c:pt>
                <c:pt idx="33">
                  <c:v>4.9212699126221802</c:v>
                </c:pt>
                <c:pt idx="34">
                  <c:v>7.3143838601093103</c:v>
                </c:pt>
                <c:pt idx="35">
                  <c:v>1.50252564136796</c:v>
                </c:pt>
                <c:pt idx="36">
                  <c:v>4.5793931380331498</c:v>
                </c:pt>
                <c:pt idx="37">
                  <c:v>1.50252564136796</c:v>
                </c:pt>
                <c:pt idx="38">
                  <c:v>5.2631388623325197</c:v>
                </c:pt>
                <c:pt idx="39">
                  <c:v>6.6306381358099404</c:v>
                </c:pt>
                <c:pt idx="40">
                  <c:v>1.1606488667789401</c:v>
                </c:pt>
                <c:pt idx="41">
                  <c:v>5.2631388623325197</c:v>
                </c:pt>
                <c:pt idx="42">
                  <c:v>1.8444024159569901</c:v>
                </c:pt>
                <c:pt idx="43">
                  <c:v>4.9212699126221802</c:v>
                </c:pt>
                <c:pt idx="44">
                  <c:v>5.9468924115105697</c:v>
                </c:pt>
                <c:pt idx="45">
                  <c:v>2.5281481402563601</c:v>
                </c:pt>
                <c:pt idx="46">
                  <c:v>6.2887613612209101</c:v>
                </c:pt>
                <c:pt idx="47">
                  <c:v>2.87002491484539</c:v>
                </c:pt>
                <c:pt idx="48">
                  <c:v>3.5537706391447501</c:v>
                </c:pt>
                <c:pt idx="49">
                  <c:v>5.9468924115105697</c:v>
                </c:pt>
                <c:pt idx="50">
                  <c:v>6.9725149103989699</c:v>
                </c:pt>
                <c:pt idx="51">
                  <c:v>4.2375163634441204</c:v>
                </c:pt>
                <c:pt idx="52">
                  <c:v>6.2887613612209101</c:v>
                </c:pt>
                <c:pt idx="53">
                  <c:v>4.2375163634441204</c:v>
                </c:pt>
                <c:pt idx="54">
                  <c:v>5.2631388623325197</c:v>
                </c:pt>
                <c:pt idx="55">
                  <c:v>6.2887613612209101</c:v>
                </c:pt>
                <c:pt idx="56">
                  <c:v>5.6050156369215403</c:v>
                </c:pt>
                <c:pt idx="57">
                  <c:v>26.8012113389888</c:v>
                </c:pt>
                <c:pt idx="58">
                  <c:v>19.963730621359002</c:v>
                </c:pt>
                <c:pt idx="59">
                  <c:v>12.1006274048409</c:v>
                </c:pt>
                <c:pt idx="60">
                  <c:v>15.177494901506099</c:v>
                </c:pt>
                <c:pt idx="61">
                  <c:v>19.621853846770001</c:v>
                </c:pt>
                <c:pt idx="62">
                  <c:v>24.749966341212001</c:v>
                </c:pt>
                <c:pt idx="63">
                  <c:v>19.963730621359002</c:v>
                </c:pt>
                <c:pt idx="64">
                  <c:v>30.561832384832002</c:v>
                </c:pt>
                <c:pt idx="65">
                  <c:v>35.348068104684998</c:v>
                </c:pt>
                <c:pt idx="66">
                  <c:v>56.202394857041902</c:v>
                </c:pt>
                <c:pt idx="67">
                  <c:v>68.167988069113605</c:v>
                </c:pt>
                <c:pt idx="68">
                  <c:v>80.475458055774297</c:v>
                </c:pt>
                <c:pt idx="69">
                  <c:v>92.099182318135703</c:v>
                </c:pt>
                <c:pt idx="70">
                  <c:v>98.594790173615706</c:v>
                </c:pt>
              </c:numCache>
            </c:numRef>
          </c:val>
          <c:smooth val="0"/>
          <c:extLst>
            <c:ext xmlns:c16="http://schemas.microsoft.com/office/drawing/2014/chart" uri="{C3380CC4-5D6E-409C-BE32-E72D297353CC}">
              <c16:uniqueId val="{00000000-447D-4D77-BC2D-E8087A8EDB0B}"/>
            </c:ext>
          </c:extLst>
        </c:ser>
        <c:dLbls>
          <c:showLegendKey val="0"/>
          <c:showVal val="0"/>
          <c:showCatName val="0"/>
          <c:showSerName val="0"/>
          <c:showPercent val="0"/>
          <c:showBubbleSize val="0"/>
        </c:dLbls>
        <c:smooth val="0"/>
        <c:axId val="88842912"/>
        <c:axId val="88845792"/>
      </c:lineChart>
      <c:dateAx>
        <c:axId val="88842912"/>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45792"/>
        <c:crosses val="autoZero"/>
        <c:auto val="1"/>
        <c:lblOffset val="100"/>
        <c:baseTimeUnit val="months"/>
        <c:majorUnit val="12"/>
        <c:majorTimeUnit val="months"/>
      </c:dateAx>
      <c:valAx>
        <c:axId val="88845792"/>
        <c:scaling>
          <c:orientation val="minMax"/>
          <c:max val="1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884291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tx2"/>
              </a:solidFill>
              <a:ln>
                <a:noFill/>
              </a:ln>
              <a:effectLst/>
            </c:spPr>
            <c:extLst>
              <c:ext xmlns:c16="http://schemas.microsoft.com/office/drawing/2014/chart" uri="{C3380CC4-5D6E-409C-BE32-E72D297353CC}">
                <c16:uniqueId val="{00000001-D774-4EE4-AF8D-0325FDA63810}"/>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3-D774-4EE4-AF8D-0325FDA63810}"/>
              </c:ext>
            </c:extLst>
          </c:dPt>
          <c:dPt>
            <c:idx val="3"/>
            <c:invertIfNegative val="0"/>
            <c:bubble3D val="0"/>
            <c:spPr>
              <a:solidFill>
                <a:schemeClr val="accent3">
                  <a:lumMod val="50000"/>
                </a:schemeClr>
              </a:solidFill>
              <a:ln>
                <a:noFill/>
              </a:ln>
              <a:effectLst/>
            </c:spPr>
            <c:extLst>
              <c:ext xmlns:c16="http://schemas.microsoft.com/office/drawing/2014/chart" uri="{C3380CC4-5D6E-409C-BE32-E72D297353CC}">
                <c16:uniqueId val="{00000005-D774-4EE4-AF8D-0325FDA63810}"/>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Stages'!$L$7:$L$10</c:f>
              <c:strCache>
                <c:ptCount val="4"/>
                <c:pt idx="0">
                  <c:v>Vietnam</c:v>
                </c:pt>
                <c:pt idx="1">
                  <c:v>Thailand</c:v>
                </c:pt>
                <c:pt idx="2">
                  <c:v>India</c:v>
                </c:pt>
                <c:pt idx="3">
                  <c:v>Mexico</c:v>
                </c:pt>
              </c:strCache>
            </c:strRef>
          </c:cat>
          <c:val>
            <c:numRef>
              <c:f>'Journey Early Stages'!$M$7:$M$10</c:f>
              <c:numCache>
                <c:formatCode>General</c:formatCode>
                <c:ptCount val="4"/>
                <c:pt idx="0">
                  <c:v>0.8</c:v>
                </c:pt>
                <c:pt idx="1">
                  <c:v>2.2000000000000002</c:v>
                </c:pt>
                <c:pt idx="2">
                  <c:v>6.1</c:v>
                </c:pt>
                <c:pt idx="3">
                  <c:v>1.1000000000000001</c:v>
                </c:pt>
              </c:numCache>
            </c:numRef>
          </c:val>
          <c:extLst>
            <c:ext xmlns:c16="http://schemas.microsoft.com/office/drawing/2014/chart" uri="{C3380CC4-5D6E-409C-BE32-E72D297353CC}">
              <c16:uniqueId val="{00000006-D774-4EE4-AF8D-0325FDA63810}"/>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F43-477A-B64C-5887D9EEC980}"/>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3-3F43-477A-B64C-5887D9EEC980}"/>
              </c:ext>
            </c:extLst>
          </c:dPt>
          <c:dPt>
            <c:idx val="3"/>
            <c:invertIfNegative val="0"/>
            <c:bubble3D val="0"/>
            <c:spPr>
              <a:solidFill>
                <a:schemeClr val="accent3">
                  <a:lumMod val="50000"/>
                </a:schemeClr>
              </a:solidFill>
              <a:ln>
                <a:noFill/>
              </a:ln>
              <a:effectLst/>
            </c:spPr>
            <c:extLst>
              <c:ext xmlns:c16="http://schemas.microsoft.com/office/drawing/2014/chart" uri="{C3380CC4-5D6E-409C-BE32-E72D297353CC}">
                <c16:uniqueId val="{00000005-3F43-477A-B64C-5887D9EEC980}"/>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Stages'!$A$19:$A$22</c:f>
              <c:strCache>
                <c:ptCount val="4"/>
                <c:pt idx="0">
                  <c:v>Vietnam</c:v>
                </c:pt>
                <c:pt idx="1">
                  <c:v>Indonesia</c:v>
                </c:pt>
                <c:pt idx="2">
                  <c:v>India</c:v>
                </c:pt>
                <c:pt idx="3">
                  <c:v>Mexico</c:v>
                </c:pt>
              </c:strCache>
            </c:strRef>
          </c:cat>
          <c:val>
            <c:numRef>
              <c:f>'Journey Early Stages'!$B$19:$B$22</c:f>
              <c:numCache>
                <c:formatCode>General</c:formatCode>
                <c:ptCount val="4"/>
                <c:pt idx="0">
                  <c:v>0.9</c:v>
                </c:pt>
                <c:pt idx="1">
                  <c:v>2.5</c:v>
                </c:pt>
                <c:pt idx="2">
                  <c:v>1.1000000000000001</c:v>
                </c:pt>
                <c:pt idx="3">
                  <c:v>2.1</c:v>
                </c:pt>
              </c:numCache>
            </c:numRef>
          </c:val>
          <c:extLst>
            <c:ext xmlns:c16="http://schemas.microsoft.com/office/drawing/2014/chart" uri="{C3380CC4-5D6E-409C-BE32-E72D297353CC}">
              <c16:uniqueId val="{00000006-3F43-477A-B64C-5887D9EEC980}"/>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79D4-41FE-BA38-0DC8CA040DE5}"/>
              </c:ext>
            </c:extLst>
          </c:dPt>
          <c:dPt>
            <c:idx val="2"/>
            <c:invertIfNegative val="0"/>
            <c:bubble3D val="0"/>
            <c:spPr>
              <a:solidFill>
                <a:schemeClr val="tx2"/>
              </a:solidFill>
              <a:ln>
                <a:noFill/>
              </a:ln>
              <a:effectLst/>
            </c:spPr>
            <c:extLst>
              <c:ext xmlns:c16="http://schemas.microsoft.com/office/drawing/2014/chart" uri="{C3380CC4-5D6E-409C-BE32-E72D297353CC}">
                <c16:uniqueId val="{00000003-79D4-41FE-BA38-0DC8CA040DE5}"/>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79D4-41FE-BA38-0DC8CA040DE5}"/>
              </c:ext>
            </c:extLst>
          </c:dPt>
          <c:dLbls>
            <c:numFmt formatCode="#,##0.0" sourceLinked="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Stages'!$L$19:$L$22</c:f>
              <c:strCache>
                <c:ptCount val="4"/>
                <c:pt idx="0">
                  <c:v>Vietnam</c:v>
                </c:pt>
                <c:pt idx="1">
                  <c:v>Indonesia</c:v>
                </c:pt>
                <c:pt idx="2">
                  <c:v>Thailand</c:v>
                </c:pt>
                <c:pt idx="3">
                  <c:v>India</c:v>
                </c:pt>
              </c:strCache>
            </c:strRef>
          </c:cat>
          <c:val>
            <c:numRef>
              <c:f>'Journey Early Stages'!$M$19:$M$22</c:f>
              <c:numCache>
                <c:formatCode>General</c:formatCode>
                <c:ptCount val="4"/>
                <c:pt idx="0">
                  <c:v>3.1</c:v>
                </c:pt>
                <c:pt idx="1">
                  <c:v>2</c:v>
                </c:pt>
                <c:pt idx="2">
                  <c:v>0.8</c:v>
                </c:pt>
                <c:pt idx="3">
                  <c:v>0.4</c:v>
                </c:pt>
              </c:numCache>
            </c:numRef>
          </c:val>
          <c:extLst>
            <c:ext xmlns:c16="http://schemas.microsoft.com/office/drawing/2014/chart" uri="{C3380CC4-5D6E-409C-BE32-E72D297353CC}">
              <c16:uniqueId val="{00000006-79D4-41FE-BA38-0DC8CA040DE5}"/>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Data!$C$30</c:f>
              <c:strCache>
                <c:ptCount val="1"/>
                <c:pt idx="0">
                  <c:v>Vietnam</c:v>
                </c:pt>
              </c:strCache>
            </c:strRef>
          </c:tx>
          <c:spPr>
            <a:ln w="38100" cap="rnd">
              <a:solidFill>
                <a:schemeClr val="accent1"/>
              </a:solidFill>
              <a:round/>
            </a:ln>
            <a:effectLst/>
          </c:spPr>
          <c:marker>
            <c:symbol val="none"/>
          </c:marker>
          <c:cat>
            <c:strRef>
              <c:f>Data!$D$29:$I$29</c:f>
              <c:strCache>
                <c:ptCount val="6"/>
                <c:pt idx="0">
                  <c:v>Export Structure</c:v>
                </c:pt>
                <c:pt idx="1">
                  <c:v>Companies Relocating</c:v>
                </c:pt>
                <c:pt idx="2">
                  <c:v>Impact on Economy</c:v>
                </c:pt>
                <c:pt idx="3">
                  <c:v>Domestic Market Size</c:v>
                </c:pt>
                <c:pt idx="4">
                  <c:v>Labour &amp; Demographics</c:v>
                </c:pt>
                <c:pt idx="5">
                  <c:v>Institutional Capacity</c:v>
                </c:pt>
              </c:strCache>
            </c:strRef>
          </c:cat>
          <c:val>
            <c:numRef>
              <c:f>Data!$D$30:$I$30</c:f>
              <c:numCache>
                <c:formatCode>General</c:formatCode>
                <c:ptCount val="6"/>
                <c:pt idx="0" formatCode="0.00">
                  <c:v>0.90428601721043878</c:v>
                </c:pt>
                <c:pt idx="1">
                  <c:v>1</c:v>
                </c:pt>
                <c:pt idx="2" formatCode="0.00">
                  <c:v>1</c:v>
                </c:pt>
                <c:pt idx="3" formatCode="0.00">
                  <c:v>0.73899999999999999</c:v>
                </c:pt>
                <c:pt idx="4" formatCode="0.00">
                  <c:v>0.77358855640866064</c:v>
                </c:pt>
                <c:pt idx="5" formatCode="0.00">
                  <c:v>0.51779906800041009</c:v>
                </c:pt>
              </c:numCache>
            </c:numRef>
          </c:val>
          <c:extLst>
            <c:ext xmlns:c16="http://schemas.microsoft.com/office/drawing/2014/chart" uri="{C3380CC4-5D6E-409C-BE32-E72D297353CC}">
              <c16:uniqueId val="{00000000-9587-48F8-96A2-9F0D7C665BA2}"/>
            </c:ext>
          </c:extLst>
        </c:ser>
        <c:ser>
          <c:idx val="1"/>
          <c:order val="1"/>
          <c:tx>
            <c:strRef>
              <c:f>Data!$C$31</c:f>
              <c:strCache>
                <c:ptCount val="1"/>
                <c:pt idx="0">
                  <c:v>Thailand</c:v>
                </c:pt>
              </c:strCache>
            </c:strRef>
          </c:tx>
          <c:spPr>
            <a:ln w="38100" cap="rnd">
              <a:solidFill>
                <a:schemeClr val="accent2"/>
              </a:solidFill>
              <a:round/>
            </a:ln>
            <a:effectLst/>
          </c:spPr>
          <c:marker>
            <c:symbol val="none"/>
          </c:marker>
          <c:cat>
            <c:strRef>
              <c:f>Data!$D$29:$I$29</c:f>
              <c:strCache>
                <c:ptCount val="6"/>
                <c:pt idx="0">
                  <c:v>Export Structure</c:v>
                </c:pt>
                <c:pt idx="1">
                  <c:v>Companies Relocating</c:v>
                </c:pt>
                <c:pt idx="2">
                  <c:v>Impact on Economy</c:v>
                </c:pt>
                <c:pt idx="3">
                  <c:v>Domestic Market Size</c:v>
                </c:pt>
                <c:pt idx="4">
                  <c:v>Labour &amp; Demographics</c:v>
                </c:pt>
                <c:pt idx="5">
                  <c:v>Institutional Capacity</c:v>
                </c:pt>
              </c:strCache>
            </c:strRef>
          </c:cat>
          <c:val>
            <c:numRef>
              <c:f>Data!$D$31:$I$31</c:f>
              <c:numCache>
                <c:formatCode>General</c:formatCode>
                <c:ptCount val="6"/>
                <c:pt idx="0" formatCode="0.00">
                  <c:v>0.83771564158885214</c:v>
                </c:pt>
                <c:pt idx="1">
                  <c:v>0.8</c:v>
                </c:pt>
                <c:pt idx="2" formatCode="0.00">
                  <c:v>0.78200000000000003</c:v>
                </c:pt>
                <c:pt idx="3" formatCode="0.00">
                  <c:v>0.65200000000000002</c:v>
                </c:pt>
                <c:pt idx="4" formatCode="0.00">
                  <c:v>0.36560834216540661</c:v>
                </c:pt>
                <c:pt idx="5" formatCode="0.00">
                  <c:v>0.53718650095213938</c:v>
                </c:pt>
              </c:numCache>
            </c:numRef>
          </c:val>
          <c:extLst>
            <c:ext xmlns:c16="http://schemas.microsoft.com/office/drawing/2014/chart" uri="{C3380CC4-5D6E-409C-BE32-E72D297353CC}">
              <c16:uniqueId val="{00000001-9587-48F8-96A2-9F0D7C665BA2}"/>
            </c:ext>
          </c:extLst>
        </c:ser>
        <c:ser>
          <c:idx val="2"/>
          <c:order val="2"/>
          <c:tx>
            <c:strRef>
              <c:f>Data!$C$32</c:f>
              <c:strCache>
                <c:ptCount val="1"/>
                <c:pt idx="0">
                  <c:v>Mexico</c:v>
                </c:pt>
              </c:strCache>
            </c:strRef>
          </c:tx>
          <c:spPr>
            <a:ln w="38100" cap="rnd">
              <a:solidFill>
                <a:schemeClr val="tx2"/>
              </a:solidFill>
              <a:round/>
            </a:ln>
            <a:effectLst/>
          </c:spPr>
          <c:marker>
            <c:symbol val="none"/>
          </c:marker>
          <c:cat>
            <c:strRef>
              <c:f>Data!$D$29:$I$29</c:f>
              <c:strCache>
                <c:ptCount val="6"/>
                <c:pt idx="0">
                  <c:v>Export Structure</c:v>
                </c:pt>
                <c:pt idx="1">
                  <c:v>Companies Relocating</c:v>
                </c:pt>
                <c:pt idx="2">
                  <c:v>Impact on Economy</c:v>
                </c:pt>
                <c:pt idx="3">
                  <c:v>Domestic Market Size</c:v>
                </c:pt>
                <c:pt idx="4">
                  <c:v>Labour &amp; Demographics</c:v>
                </c:pt>
                <c:pt idx="5">
                  <c:v>Institutional Capacity</c:v>
                </c:pt>
              </c:strCache>
            </c:strRef>
          </c:cat>
          <c:val>
            <c:numRef>
              <c:f>Data!$D$32:$I$32</c:f>
              <c:numCache>
                <c:formatCode>General</c:formatCode>
                <c:ptCount val="6"/>
                <c:pt idx="0" formatCode="0.00">
                  <c:v>0.82979319799368378</c:v>
                </c:pt>
                <c:pt idx="1">
                  <c:v>0.9</c:v>
                </c:pt>
                <c:pt idx="2" formatCode="0.00">
                  <c:v>0.65200000000000002</c:v>
                </c:pt>
                <c:pt idx="3" formatCode="0.00">
                  <c:v>0.86899999999999999</c:v>
                </c:pt>
                <c:pt idx="4" formatCode="0.00">
                  <c:v>0.76447316350084993</c:v>
                </c:pt>
                <c:pt idx="5" formatCode="0.00">
                  <c:v>0.51966481777407914</c:v>
                </c:pt>
              </c:numCache>
            </c:numRef>
          </c:val>
          <c:extLst>
            <c:ext xmlns:c16="http://schemas.microsoft.com/office/drawing/2014/chart" uri="{C3380CC4-5D6E-409C-BE32-E72D297353CC}">
              <c16:uniqueId val="{00000002-9587-48F8-96A2-9F0D7C665BA2}"/>
            </c:ext>
          </c:extLst>
        </c:ser>
        <c:ser>
          <c:idx val="3"/>
          <c:order val="3"/>
          <c:tx>
            <c:strRef>
              <c:f>Data!$C$33</c:f>
              <c:strCache>
                <c:ptCount val="1"/>
                <c:pt idx="0">
                  <c:v>India</c:v>
                </c:pt>
              </c:strCache>
            </c:strRef>
          </c:tx>
          <c:spPr>
            <a:ln w="38100" cap="rnd">
              <a:solidFill>
                <a:schemeClr val="accent6"/>
              </a:solidFill>
              <a:round/>
            </a:ln>
            <a:effectLst/>
          </c:spPr>
          <c:marker>
            <c:symbol val="none"/>
          </c:marker>
          <c:cat>
            <c:strRef>
              <c:f>Data!$D$29:$I$29</c:f>
              <c:strCache>
                <c:ptCount val="6"/>
                <c:pt idx="0">
                  <c:v>Export Structure</c:v>
                </c:pt>
                <c:pt idx="1">
                  <c:v>Companies Relocating</c:v>
                </c:pt>
                <c:pt idx="2">
                  <c:v>Impact on Economy</c:v>
                </c:pt>
                <c:pt idx="3">
                  <c:v>Domestic Market Size</c:v>
                </c:pt>
                <c:pt idx="4">
                  <c:v>Labour &amp; Demographics</c:v>
                </c:pt>
                <c:pt idx="5">
                  <c:v>Institutional Capacity</c:v>
                </c:pt>
              </c:strCache>
            </c:strRef>
          </c:cat>
          <c:val>
            <c:numRef>
              <c:f>Data!$D$33:$I$33</c:f>
              <c:numCache>
                <c:formatCode>General</c:formatCode>
                <c:ptCount val="6"/>
                <c:pt idx="0" formatCode="0.00">
                  <c:v>0.67343997430326763</c:v>
                </c:pt>
                <c:pt idx="1">
                  <c:v>0.7</c:v>
                </c:pt>
                <c:pt idx="2" formatCode="0.00">
                  <c:v>0.434</c:v>
                </c:pt>
                <c:pt idx="3" formatCode="0.00">
                  <c:v>1</c:v>
                </c:pt>
                <c:pt idx="4" formatCode="0.00">
                  <c:v>0.98078046168862132</c:v>
                </c:pt>
                <c:pt idx="5" formatCode="0.00">
                  <c:v>0.23465824020960518</c:v>
                </c:pt>
              </c:numCache>
            </c:numRef>
          </c:val>
          <c:extLst>
            <c:ext xmlns:c16="http://schemas.microsoft.com/office/drawing/2014/chart" uri="{C3380CC4-5D6E-409C-BE32-E72D297353CC}">
              <c16:uniqueId val="{00000003-9587-48F8-96A2-9F0D7C665BA2}"/>
            </c:ext>
          </c:extLst>
        </c:ser>
        <c:ser>
          <c:idx val="4"/>
          <c:order val="4"/>
          <c:tx>
            <c:strRef>
              <c:f>Data!$C$38</c:f>
              <c:strCache>
                <c:ptCount val="1"/>
                <c:pt idx="0">
                  <c:v>Indonesia</c:v>
                </c:pt>
              </c:strCache>
            </c:strRef>
          </c:tx>
          <c:spPr>
            <a:ln w="38100" cap="rnd">
              <a:solidFill>
                <a:schemeClr val="bg2"/>
              </a:solidFill>
              <a:round/>
            </a:ln>
            <a:effectLst/>
          </c:spPr>
          <c:marker>
            <c:symbol val="none"/>
          </c:marker>
          <c:cat>
            <c:strRef>
              <c:f>Data!$D$29:$I$29</c:f>
              <c:strCache>
                <c:ptCount val="6"/>
                <c:pt idx="0">
                  <c:v>Export Structure</c:v>
                </c:pt>
                <c:pt idx="1">
                  <c:v>Companies Relocating</c:v>
                </c:pt>
                <c:pt idx="2">
                  <c:v>Impact on Economy</c:v>
                </c:pt>
                <c:pt idx="3">
                  <c:v>Domestic Market Size</c:v>
                </c:pt>
                <c:pt idx="4">
                  <c:v>Labour &amp; Demographics</c:v>
                </c:pt>
                <c:pt idx="5">
                  <c:v>Institutional Capacity</c:v>
                </c:pt>
              </c:strCache>
            </c:strRef>
          </c:cat>
          <c:val>
            <c:numRef>
              <c:f>Data!$D$38:$I$38</c:f>
              <c:numCache>
                <c:formatCode>General</c:formatCode>
                <c:ptCount val="6"/>
                <c:pt idx="0" formatCode="0.00">
                  <c:v>0.45175907175937075</c:v>
                </c:pt>
                <c:pt idx="1">
                  <c:v>0.55000000000000004</c:v>
                </c:pt>
                <c:pt idx="2" formatCode="0.00">
                  <c:v>0.47799999999999998</c:v>
                </c:pt>
                <c:pt idx="3" formatCode="0.00">
                  <c:v>0.95599999999999996</c:v>
                </c:pt>
                <c:pt idx="4" formatCode="0.00">
                  <c:v>1</c:v>
                </c:pt>
                <c:pt idx="5" formatCode="0.00">
                  <c:v>0.34027355147679866</c:v>
                </c:pt>
              </c:numCache>
            </c:numRef>
          </c:val>
          <c:extLst>
            <c:ext xmlns:c16="http://schemas.microsoft.com/office/drawing/2014/chart" uri="{C3380CC4-5D6E-409C-BE32-E72D297353CC}">
              <c16:uniqueId val="{00000004-9587-48F8-96A2-9F0D7C665BA2}"/>
            </c:ext>
          </c:extLst>
        </c:ser>
        <c:dLbls>
          <c:showLegendKey val="0"/>
          <c:showVal val="0"/>
          <c:showCatName val="0"/>
          <c:showSerName val="0"/>
          <c:showPercent val="0"/>
          <c:showBubbleSize val="0"/>
        </c:dLbls>
        <c:axId val="732072607"/>
        <c:axId val="732069247"/>
      </c:radarChart>
      <c:catAx>
        <c:axId val="732072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732069247"/>
        <c:crosses val="autoZero"/>
        <c:auto val="1"/>
        <c:lblAlgn val="ctr"/>
        <c:lblOffset val="100"/>
        <c:noMultiLvlLbl val="0"/>
      </c:catAx>
      <c:valAx>
        <c:axId val="732069247"/>
        <c:scaling>
          <c:orientation val="minMax"/>
        </c:scaling>
        <c:delete val="1"/>
        <c:axPos val="l"/>
        <c:majorGridlines>
          <c:spPr>
            <a:ln w="38100" cap="flat" cmpd="sng" algn="ctr">
              <a:solidFill>
                <a:schemeClr val="bg1">
                  <a:lumMod val="75000"/>
                </a:schemeClr>
              </a:solidFill>
              <a:round/>
            </a:ln>
            <a:effectLst/>
          </c:spPr>
        </c:majorGridlines>
        <c:numFmt formatCode="0.00" sourceLinked="1"/>
        <c:majorTickMark val="none"/>
        <c:minorTickMark val="none"/>
        <c:tickLblPos val="nextTo"/>
        <c:crossAx val="732072607"/>
        <c:crosses val="autoZero"/>
        <c:crossBetween val="between"/>
        <c:majorUnit val="0.25"/>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88019269827741"/>
          <c:y val="0.16850102080976787"/>
          <c:w val="0.43623942096797214"/>
          <c:h val="0.68101039914054895"/>
        </c:manualLayout>
      </c:layout>
      <c:radarChart>
        <c:radarStyle val="marker"/>
        <c:varyColors val="0"/>
        <c:ser>
          <c:idx val="0"/>
          <c:order val="0"/>
          <c:tx>
            <c:strRef>
              <c:f>Data!$C$30</c:f>
              <c:strCache>
                <c:ptCount val="1"/>
                <c:pt idx="0">
                  <c:v>Vietnam</c:v>
                </c:pt>
              </c:strCache>
            </c:strRef>
          </c:tx>
          <c:spPr>
            <a:ln w="38100" cap="rnd">
              <a:solidFill>
                <a:schemeClr val="accent1"/>
              </a:solidFill>
              <a:round/>
            </a:ln>
            <a:effectLst/>
          </c:spPr>
          <c:marker>
            <c:symbol val="none"/>
          </c:marker>
          <c:cat>
            <c:strRef>
              <c:f>Data!$O$29:$U$29</c:f>
              <c:strCache>
                <c:ptCount val="7"/>
                <c:pt idx="0">
                  <c:v>Transportation Infrastructure</c:v>
                </c:pt>
                <c:pt idx="1">
                  <c:v>Electricity Supply</c:v>
                </c:pt>
                <c:pt idx="2">
                  <c:v>Tax Policy</c:v>
                </c:pt>
                <c:pt idx="3">
                  <c:v>Governance</c:v>
                </c:pt>
                <c:pt idx="4">
                  <c:v>Doing Business</c:v>
                </c:pt>
                <c:pt idx="5">
                  <c:v>Industrial Space</c:v>
                </c:pt>
                <c:pt idx="6">
                  <c:v>FTAs with US/EU</c:v>
                </c:pt>
              </c:strCache>
            </c:strRef>
          </c:cat>
          <c:val>
            <c:numRef>
              <c:f>Data!$O$30:$U$30</c:f>
              <c:numCache>
                <c:formatCode>0.00</c:formatCode>
                <c:ptCount val="7"/>
                <c:pt idx="0">
                  <c:v>0.33852335509794068</c:v>
                </c:pt>
                <c:pt idx="1">
                  <c:v>0.16113409919331947</c:v>
                </c:pt>
                <c:pt idx="2">
                  <c:v>0.75</c:v>
                </c:pt>
                <c:pt idx="3">
                  <c:v>0.3313585</c:v>
                </c:pt>
                <c:pt idx="4">
                  <c:v>0.45378151260504207</c:v>
                </c:pt>
                <c:pt idx="5">
                  <c:v>0.41599999999999998</c:v>
                </c:pt>
                <c:pt idx="6">
                  <c:v>1</c:v>
                </c:pt>
              </c:numCache>
            </c:numRef>
          </c:val>
          <c:extLst>
            <c:ext xmlns:c16="http://schemas.microsoft.com/office/drawing/2014/chart" uri="{C3380CC4-5D6E-409C-BE32-E72D297353CC}">
              <c16:uniqueId val="{00000000-59FD-4ACC-92EA-97E3402176B9}"/>
            </c:ext>
          </c:extLst>
        </c:ser>
        <c:ser>
          <c:idx val="1"/>
          <c:order val="1"/>
          <c:tx>
            <c:strRef>
              <c:f>Data!$C$36</c:f>
              <c:strCache>
                <c:ptCount val="1"/>
                <c:pt idx="0">
                  <c:v>Philippines</c:v>
                </c:pt>
              </c:strCache>
            </c:strRef>
          </c:tx>
          <c:spPr>
            <a:ln w="38100" cap="rnd">
              <a:solidFill>
                <a:schemeClr val="accent5"/>
              </a:solidFill>
              <a:round/>
            </a:ln>
            <a:effectLst/>
          </c:spPr>
          <c:marker>
            <c:symbol val="none"/>
          </c:marker>
          <c:cat>
            <c:strRef>
              <c:f>Data!$O$29:$U$29</c:f>
              <c:strCache>
                <c:ptCount val="7"/>
                <c:pt idx="0">
                  <c:v>Transportation Infrastructure</c:v>
                </c:pt>
                <c:pt idx="1">
                  <c:v>Electricity Supply</c:v>
                </c:pt>
                <c:pt idx="2">
                  <c:v>Tax Policy</c:v>
                </c:pt>
                <c:pt idx="3">
                  <c:v>Governance</c:v>
                </c:pt>
                <c:pt idx="4">
                  <c:v>Doing Business</c:v>
                </c:pt>
                <c:pt idx="5">
                  <c:v>Industrial Space</c:v>
                </c:pt>
                <c:pt idx="6">
                  <c:v>FTAs with US/EU</c:v>
                </c:pt>
              </c:strCache>
            </c:strRef>
          </c:cat>
          <c:val>
            <c:numRef>
              <c:f>Data!$O$36:$U$36</c:f>
              <c:numCache>
                <c:formatCode>0.00</c:formatCode>
                <c:ptCount val="7"/>
                <c:pt idx="0">
                  <c:v>0.1396283274736313</c:v>
                </c:pt>
                <c:pt idx="1">
                  <c:v>0.1122725385808542</c:v>
                </c:pt>
                <c:pt idx="2">
                  <c:v>0.375</c:v>
                </c:pt>
                <c:pt idx="3">
                  <c:v>0.29261999999999999</c:v>
                </c:pt>
                <c:pt idx="4">
                  <c:v>0.24369747899159666</c:v>
                </c:pt>
                <c:pt idx="5">
                  <c:v>0.33300000000000002</c:v>
                </c:pt>
                <c:pt idx="6">
                  <c:v>0</c:v>
                </c:pt>
              </c:numCache>
            </c:numRef>
          </c:val>
          <c:extLst>
            <c:ext xmlns:c16="http://schemas.microsoft.com/office/drawing/2014/chart" uri="{C3380CC4-5D6E-409C-BE32-E72D297353CC}">
              <c16:uniqueId val="{00000001-59FD-4ACC-92EA-97E3402176B9}"/>
            </c:ext>
          </c:extLst>
        </c:ser>
        <c:ser>
          <c:idx val="2"/>
          <c:order val="2"/>
          <c:tx>
            <c:strRef>
              <c:f>Data!$C$32</c:f>
              <c:strCache>
                <c:ptCount val="1"/>
                <c:pt idx="0">
                  <c:v>Mexico</c:v>
                </c:pt>
              </c:strCache>
            </c:strRef>
          </c:tx>
          <c:spPr>
            <a:ln w="38100" cap="rnd">
              <a:solidFill>
                <a:schemeClr val="tx2"/>
              </a:solidFill>
              <a:round/>
            </a:ln>
            <a:effectLst/>
          </c:spPr>
          <c:marker>
            <c:symbol val="none"/>
          </c:marker>
          <c:cat>
            <c:strRef>
              <c:f>Data!$O$29:$U$29</c:f>
              <c:strCache>
                <c:ptCount val="7"/>
                <c:pt idx="0">
                  <c:v>Transportation Infrastructure</c:v>
                </c:pt>
                <c:pt idx="1">
                  <c:v>Electricity Supply</c:v>
                </c:pt>
                <c:pt idx="2">
                  <c:v>Tax Policy</c:v>
                </c:pt>
                <c:pt idx="3">
                  <c:v>Governance</c:v>
                </c:pt>
                <c:pt idx="4">
                  <c:v>Doing Business</c:v>
                </c:pt>
                <c:pt idx="5">
                  <c:v>Industrial Space</c:v>
                </c:pt>
                <c:pt idx="6">
                  <c:v>FTAs with US/EU</c:v>
                </c:pt>
              </c:strCache>
            </c:strRef>
          </c:cat>
          <c:val>
            <c:numRef>
              <c:f>Data!$O$32:$U$32</c:f>
              <c:numCache>
                <c:formatCode>0.00</c:formatCode>
                <c:ptCount val="7"/>
                <c:pt idx="0">
                  <c:v>0.22651933701657462</c:v>
                </c:pt>
                <c:pt idx="1">
                  <c:v>0.36477660234648307</c:v>
                </c:pt>
                <c:pt idx="2">
                  <c:v>0.125</c:v>
                </c:pt>
                <c:pt idx="3">
                  <c:v>0.3633015</c:v>
                </c:pt>
                <c:pt idx="4">
                  <c:v>0.53781512605042014</c:v>
                </c:pt>
                <c:pt idx="5">
                  <c:v>0.83299999999999996</c:v>
                </c:pt>
                <c:pt idx="6">
                  <c:v>1</c:v>
                </c:pt>
              </c:numCache>
            </c:numRef>
          </c:val>
          <c:extLst>
            <c:ext xmlns:c16="http://schemas.microsoft.com/office/drawing/2014/chart" uri="{C3380CC4-5D6E-409C-BE32-E72D297353CC}">
              <c16:uniqueId val="{00000002-59FD-4ACC-92EA-97E3402176B9}"/>
            </c:ext>
          </c:extLst>
        </c:ser>
        <c:dLbls>
          <c:showLegendKey val="0"/>
          <c:showVal val="0"/>
          <c:showCatName val="0"/>
          <c:showSerName val="0"/>
          <c:showPercent val="0"/>
          <c:showBubbleSize val="0"/>
        </c:dLbls>
        <c:axId val="732072607"/>
        <c:axId val="732069247"/>
      </c:radarChart>
      <c:catAx>
        <c:axId val="7320726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732069247"/>
        <c:crosses val="autoZero"/>
        <c:auto val="1"/>
        <c:lblAlgn val="ctr"/>
        <c:lblOffset val="100"/>
        <c:noMultiLvlLbl val="0"/>
      </c:catAx>
      <c:valAx>
        <c:axId val="732069247"/>
        <c:scaling>
          <c:orientation val="minMax"/>
        </c:scaling>
        <c:delete val="1"/>
        <c:axPos val="l"/>
        <c:majorGridlines>
          <c:spPr>
            <a:ln w="38100" cap="flat" cmpd="sng" algn="ctr">
              <a:solidFill>
                <a:schemeClr val="bg1">
                  <a:lumMod val="75000"/>
                </a:schemeClr>
              </a:solidFill>
              <a:round/>
            </a:ln>
            <a:effectLst/>
          </c:spPr>
        </c:majorGridlines>
        <c:numFmt formatCode="0.00" sourceLinked="1"/>
        <c:majorTickMark val="none"/>
        <c:minorTickMark val="none"/>
        <c:tickLblPos val="nextTo"/>
        <c:crossAx val="732072607"/>
        <c:crosses val="autoZero"/>
        <c:crossBetween val="between"/>
      </c:valAx>
      <c:spPr>
        <a:noFill/>
        <a:ln>
          <a:noFill/>
        </a:ln>
        <a:effectLst/>
      </c:spPr>
    </c:plotArea>
    <c:legend>
      <c:legendPos val="t"/>
      <c:layout>
        <c:manualLayout>
          <c:xMode val="edge"/>
          <c:yMode val="edge"/>
          <c:x val="0.25242746269951477"/>
          <c:y val="0.93591962657164496"/>
          <c:w val="0.52957346171623376"/>
          <c:h val="6.4080373428355E-2"/>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26495769031509E-2"/>
          <c:y val="5.0925699969089105E-2"/>
          <c:w val="0.95387885099049408"/>
          <c:h val="0.89814814814814814"/>
        </c:manualLayout>
      </c:layout>
      <c:scatterChart>
        <c:scatterStyle val="lineMarker"/>
        <c:varyColors val="0"/>
        <c:ser>
          <c:idx val="0"/>
          <c:order val="0"/>
          <c:spPr>
            <a:ln w="25400" cap="rnd">
              <a:noFill/>
              <a:round/>
            </a:ln>
            <a:effectLst/>
          </c:spPr>
          <c:marker>
            <c:symbol val="circle"/>
            <c:size val="24"/>
            <c:spPr>
              <a:solidFill>
                <a:schemeClr val="tx2"/>
              </a:solidFill>
              <a:ln w="9525">
                <a:solidFill>
                  <a:schemeClr val="bg1"/>
                </a:solidFill>
              </a:ln>
              <a:effectLst/>
            </c:spPr>
          </c:marker>
          <c:xVal>
            <c:numRef>
              <c:f>Data!$D$60:$D$84</c:f>
              <c:numCache>
                <c:formatCode>0.00</c:formatCode>
                <c:ptCount val="25"/>
                <c:pt idx="0">
                  <c:v>1</c:v>
                </c:pt>
                <c:pt idx="1">
                  <c:v>0.90833574160710584</c:v>
                </c:pt>
                <c:pt idx="2">
                  <c:v>0.79363759911425613</c:v>
                </c:pt>
                <c:pt idx="3">
                  <c:v>0.7692095945875258</c:v>
                </c:pt>
                <c:pt idx="4">
                  <c:v>0.74889607789766022</c:v>
                </c:pt>
                <c:pt idx="20">
                  <c:v>0.27549604589195292</c:v>
                </c:pt>
                <c:pt idx="21">
                  <c:v>0.23819056215846648</c:v>
                </c:pt>
                <c:pt idx="22">
                  <c:v>0.23312535848680427</c:v>
                </c:pt>
                <c:pt idx="23">
                  <c:v>0.10603291788895533</c:v>
                </c:pt>
                <c:pt idx="24">
                  <c:v>0</c:v>
                </c:pt>
              </c:numCache>
            </c:numRef>
          </c:xVal>
          <c:yVal>
            <c:numRef>
              <c:f>Data!$E$60:$E$84</c:f>
              <c:numCache>
                <c:formatCode>General</c:formatCode>
                <c:ptCount val="25"/>
                <c:pt idx="0">
                  <c:v>0</c:v>
                </c:pt>
                <c:pt idx="1">
                  <c:v>0</c:v>
                </c:pt>
                <c:pt idx="2">
                  <c:v>0</c:v>
                </c:pt>
                <c:pt idx="3">
                  <c:v>0</c:v>
                </c:pt>
                <c:pt idx="4">
                  <c:v>0</c:v>
                </c:pt>
                <c:pt idx="20">
                  <c:v>0</c:v>
                </c:pt>
                <c:pt idx="21">
                  <c:v>0</c:v>
                </c:pt>
                <c:pt idx="22">
                  <c:v>0</c:v>
                </c:pt>
                <c:pt idx="23">
                  <c:v>0</c:v>
                </c:pt>
                <c:pt idx="24">
                  <c:v>0</c:v>
                </c:pt>
              </c:numCache>
            </c:numRef>
          </c:yVal>
          <c:smooth val="0"/>
          <c:extLst>
            <c:ext xmlns:c16="http://schemas.microsoft.com/office/drawing/2014/chart" uri="{C3380CC4-5D6E-409C-BE32-E72D297353CC}">
              <c16:uniqueId val="{00000000-59F1-4FF8-BEDA-C59DA92F9153}"/>
            </c:ext>
          </c:extLst>
        </c:ser>
        <c:dLbls>
          <c:showLegendKey val="0"/>
          <c:showVal val="0"/>
          <c:showCatName val="0"/>
          <c:showSerName val="0"/>
          <c:showPercent val="0"/>
          <c:showBubbleSize val="0"/>
        </c:dLbls>
        <c:axId val="2051465375"/>
        <c:axId val="2051466207"/>
      </c:scatterChart>
      <c:valAx>
        <c:axId val="2051465375"/>
        <c:scaling>
          <c:orientation val="minMax"/>
          <c:max val="1"/>
          <c:min val="0"/>
        </c:scaling>
        <c:delete val="1"/>
        <c:axPos val="b"/>
        <c:numFmt formatCode="0.00" sourceLinked="1"/>
        <c:majorTickMark val="out"/>
        <c:minorTickMark val="none"/>
        <c:tickLblPos val="nextTo"/>
        <c:crossAx val="2051466207"/>
        <c:crosses val="autoZero"/>
        <c:crossBetween val="midCat"/>
      </c:valAx>
      <c:valAx>
        <c:axId val="2051466207"/>
        <c:scaling>
          <c:orientation val="minMax"/>
          <c:max val="0.1"/>
          <c:min val="-0.1"/>
        </c:scaling>
        <c:delete val="1"/>
        <c:axPos val="l"/>
        <c:numFmt formatCode="General" sourceLinked="1"/>
        <c:majorTickMark val="none"/>
        <c:minorTickMark val="none"/>
        <c:tickLblPos val="nextTo"/>
        <c:crossAx val="20514653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Export Similarity to</a:t>
            </a:r>
            <a:r>
              <a:rPr lang="en-US" baseline="0"/>
              <a:t> China</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845383266863078E-2"/>
          <c:y val="0.11048648063712586"/>
          <c:w val="0.92575476675810286"/>
          <c:h val="0.75441249612409556"/>
        </c:manualLayout>
      </c:layout>
      <c:barChart>
        <c:barDir val="col"/>
        <c:grouping val="clustered"/>
        <c:varyColors val="0"/>
        <c:ser>
          <c:idx val="0"/>
          <c:order val="0"/>
          <c:tx>
            <c:strRef>
              <c:f>Data!$D$101</c:f>
              <c:strCache>
                <c:ptCount val="1"/>
                <c:pt idx="0">
                  <c:v>Export Similarity in Place</c:v>
                </c:pt>
              </c:strCache>
            </c:strRef>
          </c:tx>
          <c:spPr>
            <a:solidFill>
              <a:schemeClr val="accent1"/>
            </a:solidFill>
            <a:ln>
              <a:noFill/>
            </a:ln>
            <a:effectLst/>
          </c:spPr>
          <c:invertIfNegative val="0"/>
          <c:dPt>
            <c:idx val="2"/>
            <c:invertIfNegative val="0"/>
            <c:bubble3D val="0"/>
            <c:spPr>
              <a:solidFill>
                <a:srgbClr val="FFC000"/>
              </a:solidFill>
              <a:ln>
                <a:noFill/>
              </a:ln>
              <a:effectLst/>
            </c:spPr>
            <c:extLst>
              <c:ext xmlns:c16="http://schemas.microsoft.com/office/drawing/2014/chart" uri="{C3380CC4-5D6E-409C-BE32-E72D297353CC}">
                <c16:uniqueId val="{00000001-9595-4430-B2C8-2C1C52B78605}"/>
              </c:ext>
            </c:extLst>
          </c:dPt>
          <c:cat>
            <c:strRef>
              <c:f>Data!$C$102:$C$125</c:f>
              <c:strCache>
                <c:ptCount val="24"/>
                <c:pt idx="0">
                  <c:v>Czech Rep.</c:v>
                </c:pt>
                <c:pt idx="1">
                  <c:v>Poland</c:v>
                </c:pt>
                <c:pt idx="2">
                  <c:v>Vietnam</c:v>
                </c:pt>
                <c:pt idx="3">
                  <c:v>Thailand</c:v>
                </c:pt>
                <c:pt idx="4">
                  <c:v>Mexico</c:v>
                </c:pt>
                <c:pt idx="5">
                  <c:v>Taiwan</c:v>
                </c:pt>
                <c:pt idx="6">
                  <c:v>South Korea</c:v>
                </c:pt>
                <c:pt idx="7">
                  <c:v>Hungary</c:v>
                </c:pt>
                <c:pt idx="8">
                  <c:v>Greece</c:v>
                </c:pt>
                <c:pt idx="9">
                  <c:v>Turkey</c:v>
                </c:pt>
                <c:pt idx="10">
                  <c:v>Malaysia</c:v>
                </c:pt>
                <c:pt idx="11">
                  <c:v>India</c:v>
                </c:pt>
                <c:pt idx="12">
                  <c:v>Philippines</c:v>
                </c:pt>
                <c:pt idx="13">
                  <c:v>Egypt</c:v>
                </c:pt>
                <c:pt idx="14">
                  <c:v>Indonesia</c:v>
                </c:pt>
                <c:pt idx="15">
                  <c:v>UAE</c:v>
                </c:pt>
                <c:pt idx="16">
                  <c:v>Brazil</c:v>
                </c:pt>
                <c:pt idx="17">
                  <c:v>South Africa</c:v>
                </c:pt>
                <c:pt idx="18">
                  <c:v>Colombia</c:v>
                </c:pt>
                <c:pt idx="19">
                  <c:v>Peru</c:v>
                </c:pt>
                <c:pt idx="20">
                  <c:v>Saudi Arabia</c:v>
                </c:pt>
                <c:pt idx="21">
                  <c:v>Chile</c:v>
                </c:pt>
                <c:pt idx="22">
                  <c:v>Kuwait</c:v>
                </c:pt>
                <c:pt idx="23">
                  <c:v>Qatar</c:v>
                </c:pt>
              </c:strCache>
            </c:strRef>
          </c:cat>
          <c:val>
            <c:numRef>
              <c:f>Data!$D$102:$D$125</c:f>
              <c:numCache>
                <c:formatCode>0.0</c:formatCode>
                <c:ptCount val="24"/>
                <c:pt idx="0">
                  <c:v>72.510946531224434</c:v>
                </c:pt>
                <c:pt idx="1">
                  <c:v>66.535147842955723</c:v>
                </c:pt>
                <c:pt idx="2">
                  <c:v>66.454187152440056</c:v>
                </c:pt>
                <c:pt idx="3">
                  <c:v>62.241628703360263</c:v>
                </c:pt>
                <c:pt idx="4">
                  <c:v>61.740298248295765</c:v>
                </c:pt>
                <c:pt idx="5">
                  <c:v>61.656169243626636</c:v>
                </c:pt>
                <c:pt idx="6">
                  <c:v>60.284087035504456</c:v>
                </c:pt>
                <c:pt idx="7">
                  <c:v>60.284087035504456</c:v>
                </c:pt>
                <c:pt idx="8">
                  <c:v>59.71873472163707</c:v>
                </c:pt>
                <c:pt idx="9">
                  <c:v>59.562786960551527</c:v>
                </c:pt>
                <c:pt idx="10">
                  <c:v>58.147641560774687</c:v>
                </c:pt>
                <c:pt idx="11">
                  <c:v>51.846301296228894</c:v>
                </c:pt>
                <c:pt idx="12">
                  <c:v>51.494010086075434</c:v>
                </c:pt>
                <c:pt idx="13">
                  <c:v>40.1</c:v>
                </c:pt>
                <c:pt idx="14">
                  <c:v>37.818383468045411</c:v>
                </c:pt>
                <c:pt idx="15">
                  <c:v>36.125920450523211</c:v>
                </c:pt>
                <c:pt idx="16">
                  <c:v>26.03266287114916</c:v>
                </c:pt>
                <c:pt idx="17">
                  <c:v>24.522786946006342</c:v>
                </c:pt>
                <c:pt idx="18">
                  <c:v>20.757516286721774</c:v>
                </c:pt>
                <c:pt idx="19">
                  <c:v>13.735692601640354</c:v>
                </c:pt>
                <c:pt idx="20">
                  <c:v>13.116246793983999</c:v>
                </c:pt>
                <c:pt idx="21">
                  <c:v>12.187697340206924</c:v>
                </c:pt>
                <c:pt idx="22">
                  <c:v>10.885521779150059</c:v>
                </c:pt>
                <c:pt idx="23">
                  <c:v>9.23117065875973</c:v>
                </c:pt>
              </c:numCache>
            </c:numRef>
          </c:val>
          <c:extLst>
            <c:ext xmlns:c16="http://schemas.microsoft.com/office/drawing/2014/chart" uri="{C3380CC4-5D6E-409C-BE32-E72D297353CC}">
              <c16:uniqueId val="{00000000-9595-4430-B2C8-2C1C52B78605}"/>
            </c:ext>
          </c:extLst>
        </c:ser>
        <c:dLbls>
          <c:showLegendKey val="0"/>
          <c:showVal val="0"/>
          <c:showCatName val="0"/>
          <c:showSerName val="0"/>
          <c:showPercent val="0"/>
          <c:showBubbleSize val="0"/>
        </c:dLbls>
        <c:gapWidth val="219"/>
        <c:overlap val="-27"/>
        <c:axId val="355768991"/>
        <c:axId val="367097599"/>
      </c:barChart>
      <c:catAx>
        <c:axId val="3557689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7097599"/>
        <c:crosses val="autoZero"/>
        <c:auto val="1"/>
        <c:lblAlgn val="ctr"/>
        <c:lblOffset val="100"/>
        <c:noMultiLvlLbl val="0"/>
      </c:catAx>
      <c:valAx>
        <c:axId val="367097599"/>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5768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4"/>
            <c:invertIfNegative val="0"/>
            <c:bubble3D val="0"/>
            <c:spPr>
              <a:solidFill>
                <a:schemeClr val="tx2"/>
              </a:solidFill>
              <a:ln>
                <a:noFill/>
              </a:ln>
              <a:effectLst/>
            </c:spPr>
            <c:extLst>
              <c:ext xmlns:c16="http://schemas.microsoft.com/office/drawing/2014/chart" uri="{C3380CC4-5D6E-409C-BE32-E72D297353CC}">
                <c16:uniqueId val="{00000001-0959-46D0-B980-E65AC3A36322}"/>
              </c:ext>
            </c:extLst>
          </c:dPt>
          <c:dPt>
            <c:idx val="10"/>
            <c:invertIfNegative val="0"/>
            <c:bubble3D val="0"/>
            <c:spPr>
              <a:solidFill>
                <a:schemeClr val="accent2"/>
              </a:solidFill>
              <a:ln>
                <a:noFill/>
              </a:ln>
              <a:effectLst/>
            </c:spPr>
            <c:extLst>
              <c:ext xmlns:c16="http://schemas.microsoft.com/office/drawing/2014/chart" uri="{C3380CC4-5D6E-409C-BE32-E72D297353CC}">
                <c16:uniqueId val="{00000003-0959-46D0-B980-E65AC3A36322}"/>
              </c:ext>
            </c:extLst>
          </c:dPt>
          <c:dPt>
            <c:idx val="12"/>
            <c:invertIfNegative val="0"/>
            <c:bubble3D val="0"/>
            <c:spPr>
              <a:solidFill>
                <a:schemeClr val="accent2"/>
              </a:solidFill>
              <a:ln>
                <a:noFill/>
              </a:ln>
              <a:effectLst/>
            </c:spPr>
            <c:extLst>
              <c:ext xmlns:c16="http://schemas.microsoft.com/office/drawing/2014/chart" uri="{C3380CC4-5D6E-409C-BE32-E72D297353CC}">
                <c16:uniqueId val="{00000005-0959-46D0-B980-E65AC3A36322}"/>
              </c:ext>
            </c:extLst>
          </c:dPt>
          <c:dPt>
            <c:idx val="13"/>
            <c:invertIfNegative val="0"/>
            <c:bubble3D val="0"/>
            <c:spPr>
              <a:solidFill>
                <a:schemeClr val="accent2"/>
              </a:solidFill>
              <a:ln>
                <a:noFill/>
              </a:ln>
              <a:effectLst/>
            </c:spPr>
            <c:extLst>
              <c:ext xmlns:c16="http://schemas.microsoft.com/office/drawing/2014/chart" uri="{C3380CC4-5D6E-409C-BE32-E72D297353CC}">
                <c16:uniqueId val="{00000007-0959-46D0-B980-E65AC3A36322}"/>
              </c:ext>
            </c:extLst>
          </c:dPt>
          <c:dPt>
            <c:idx val="16"/>
            <c:invertIfNegative val="0"/>
            <c:bubble3D val="0"/>
            <c:spPr>
              <a:solidFill>
                <a:schemeClr val="accent2"/>
              </a:solidFill>
              <a:ln>
                <a:noFill/>
              </a:ln>
              <a:effectLst/>
            </c:spPr>
            <c:extLst>
              <c:ext xmlns:c16="http://schemas.microsoft.com/office/drawing/2014/chart" uri="{C3380CC4-5D6E-409C-BE32-E72D297353CC}">
                <c16:uniqueId val="{00000009-0959-46D0-B980-E65AC3A36322}"/>
              </c:ext>
            </c:extLst>
          </c:dPt>
          <c:dPt>
            <c:idx val="17"/>
            <c:invertIfNegative val="0"/>
            <c:bubble3D val="0"/>
            <c:spPr>
              <a:solidFill>
                <a:schemeClr val="accent2"/>
              </a:solidFill>
              <a:ln>
                <a:noFill/>
              </a:ln>
              <a:effectLst/>
            </c:spPr>
            <c:extLst>
              <c:ext xmlns:c16="http://schemas.microsoft.com/office/drawing/2014/chart" uri="{C3380CC4-5D6E-409C-BE32-E72D297353CC}">
                <c16:uniqueId val="{0000000B-0959-46D0-B980-E65AC3A36322}"/>
              </c:ext>
            </c:extLst>
          </c:dPt>
          <c:dLbls>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Sheet1!$C$7:$C$24</c:f>
              <c:strCache>
                <c:ptCount val="18"/>
                <c:pt idx="0">
                  <c:v>Japan</c:v>
                </c:pt>
                <c:pt idx="1">
                  <c:v>Germany</c:v>
                </c:pt>
                <c:pt idx="2">
                  <c:v>U.S.</c:v>
                </c:pt>
                <c:pt idx="3">
                  <c:v>China</c:v>
                </c:pt>
                <c:pt idx="4">
                  <c:v>Mexico</c:v>
                </c:pt>
                <c:pt idx="5">
                  <c:v>Malaysia</c:v>
                </c:pt>
                <c:pt idx="6">
                  <c:v>Spain</c:v>
                </c:pt>
                <c:pt idx="7">
                  <c:v>Portugal</c:v>
                </c:pt>
                <c:pt idx="8">
                  <c:v>Turkey</c:v>
                </c:pt>
                <c:pt idx="9">
                  <c:v>Inida</c:v>
                </c:pt>
                <c:pt idx="10">
                  <c:v>Panama</c:v>
                </c:pt>
                <c:pt idx="11">
                  <c:v>Russia</c:v>
                </c:pt>
                <c:pt idx="12">
                  <c:v>Brazil</c:v>
                </c:pt>
                <c:pt idx="13">
                  <c:v>Colombia</c:v>
                </c:pt>
                <c:pt idx="14">
                  <c:v>South Africa</c:v>
                </c:pt>
                <c:pt idx="15">
                  <c:v>Indonesia</c:v>
                </c:pt>
                <c:pt idx="16">
                  <c:v>Chile</c:v>
                </c:pt>
                <c:pt idx="17">
                  <c:v>Argentina</c:v>
                </c:pt>
              </c:strCache>
            </c:strRef>
          </c:cat>
          <c:val>
            <c:numRef>
              <c:f>Sheet1!$D$7:$D$24</c:f>
              <c:numCache>
                <c:formatCode>General</c:formatCode>
                <c:ptCount val="18"/>
                <c:pt idx="0">
                  <c:v>1</c:v>
                </c:pt>
                <c:pt idx="1">
                  <c:v>3</c:v>
                </c:pt>
                <c:pt idx="2">
                  <c:v>11</c:v>
                </c:pt>
                <c:pt idx="3">
                  <c:v>16</c:v>
                </c:pt>
                <c:pt idx="4">
                  <c:v>18</c:v>
                </c:pt>
                <c:pt idx="5">
                  <c:v>24</c:v>
                </c:pt>
                <c:pt idx="6">
                  <c:v>32</c:v>
                </c:pt>
                <c:pt idx="7">
                  <c:v>38</c:v>
                </c:pt>
                <c:pt idx="8">
                  <c:v>40</c:v>
                </c:pt>
                <c:pt idx="9">
                  <c:v>43</c:v>
                </c:pt>
                <c:pt idx="10">
                  <c:v>48</c:v>
                </c:pt>
                <c:pt idx="11">
                  <c:v>52</c:v>
                </c:pt>
                <c:pt idx="12">
                  <c:v>53</c:v>
                </c:pt>
                <c:pt idx="13">
                  <c:v>55</c:v>
                </c:pt>
                <c:pt idx="14">
                  <c:v>60</c:v>
                </c:pt>
                <c:pt idx="15">
                  <c:v>61</c:v>
                </c:pt>
                <c:pt idx="16">
                  <c:v>71</c:v>
                </c:pt>
                <c:pt idx="17">
                  <c:v>73</c:v>
                </c:pt>
              </c:numCache>
            </c:numRef>
          </c:val>
          <c:extLst>
            <c:ext xmlns:c16="http://schemas.microsoft.com/office/drawing/2014/chart" uri="{C3380CC4-5D6E-409C-BE32-E72D297353CC}">
              <c16:uniqueId val="{0000000C-0959-46D0-B980-E65AC3A36322}"/>
            </c:ext>
          </c:extLst>
        </c:ser>
        <c:dLbls>
          <c:showLegendKey val="0"/>
          <c:showVal val="0"/>
          <c:showCatName val="0"/>
          <c:showSerName val="0"/>
          <c:showPercent val="0"/>
          <c:showBubbleSize val="0"/>
        </c:dLbls>
        <c:gapWidth val="60"/>
        <c:overlap val="-27"/>
        <c:axId val="469792943"/>
        <c:axId val="469804943"/>
      </c:barChart>
      <c:catAx>
        <c:axId val="469792943"/>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469804943"/>
        <c:crosses val="autoZero"/>
        <c:auto val="1"/>
        <c:lblAlgn val="ctr"/>
        <c:lblOffset val="100"/>
        <c:noMultiLvlLbl val="0"/>
      </c:catAx>
      <c:valAx>
        <c:axId val="469804943"/>
        <c:scaling>
          <c:orientation val="minMax"/>
        </c:scaling>
        <c:delete val="0"/>
        <c:axPos val="l"/>
        <c:majorGridlines>
          <c:spPr>
            <a:ln w="6350" cap="flat" cmpd="sng" algn="ctr">
              <a:solidFill>
                <a:schemeClr val="accent3"/>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4697929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09952303244467"/>
          <c:y val="3.8545480632068627E-2"/>
          <c:w val="0.63339648404302895"/>
          <c:h val="0.88085942350087876"/>
        </c:manualLayout>
      </c:layout>
      <c:barChart>
        <c:barDir val="bar"/>
        <c:grouping val="clustered"/>
        <c:varyColors val="0"/>
        <c:ser>
          <c:idx val="0"/>
          <c:order val="0"/>
          <c:tx>
            <c:strRef>
              <c:f>'Model Portfolio'!$S$2</c:f>
              <c:strCache>
                <c:ptCount val="1"/>
              </c:strCache>
            </c:strRef>
          </c:tx>
          <c:spPr>
            <a:solidFill>
              <a:schemeClr val="accent1"/>
            </a:solidFill>
            <a:ln>
              <a:solidFill>
                <a:schemeClr val="bg1"/>
              </a:solid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 Portfolio'!$R$3:$R$16</c:f>
              <c:strCache>
                <c:ptCount val="14"/>
                <c:pt idx="0">
                  <c:v>India</c:v>
                </c:pt>
                <c:pt idx="1">
                  <c:v>Vietnam</c:v>
                </c:pt>
                <c:pt idx="2">
                  <c:v>Mexico</c:v>
                </c:pt>
                <c:pt idx="3">
                  <c:v>Taiwan</c:v>
                </c:pt>
                <c:pt idx="4">
                  <c:v>MNC</c:v>
                </c:pt>
                <c:pt idx="5">
                  <c:v>Thailand</c:v>
                </c:pt>
                <c:pt idx="6">
                  <c:v>Indonesia</c:v>
                </c:pt>
                <c:pt idx="7">
                  <c:v>Korea</c:v>
                </c:pt>
                <c:pt idx="8">
                  <c:v>Poland</c:v>
                </c:pt>
                <c:pt idx="9">
                  <c:v>Brazil</c:v>
                </c:pt>
                <c:pt idx="10">
                  <c:v>Chile</c:v>
                </c:pt>
                <c:pt idx="11">
                  <c:v>Czech</c:v>
                </c:pt>
                <c:pt idx="12">
                  <c:v>Turkey</c:v>
                </c:pt>
                <c:pt idx="13">
                  <c:v>China + Others</c:v>
                </c:pt>
              </c:strCache>
            </c:strRef>
          </c:cat>
          <c:val>
            <c:numRef>
              <c:f>'Model Portfolio'!$S$3:$S$16</c:f>
              <c:numCache>
                <c:formatCode>0</c:formatCode>
                <c:ptCount val="14"/>
                <c:pt idx="0">
                  <c:v>21.292103059832922</c:v>
                </c:pt>
                <c:pt idx="1">
                  <c:v>14.363122194615361</c:v>
                </c:pt>
                <c:pt idx="2">
                  <c:v>13.057616635219748</c:v>
                </c:pt>
                <c:pt idx="3">
                  <c:v>10.575376641197778</c:v>
                </c:pt>
                <c:pt idx="4">
                  <c:v>9.5652173913043477</c:v>
                </c:pt>
                <c:pt idx="5">
                  <c:v>8.2224199801977829</c:v>
                </c:pt>
                <c:pt idx="6">
                  <c:v>6.2630592441758104</c:v>
                </c:pt>
                <c:pt idx="7">
                  <c:v>5.0851444321977901</c:v>
                </c:pt>
                <c:pt idx="8">
                  <c:v>3.5251255470659264</c:v>
                </c:pt>
                <c:pt idx="9">
                  <c:v>2.3500836980439508</c:v>
                </c:pt>
                <c:pt idx="10">
                  <c:v>2.1739130434782608</c:v>
                </c:pt>
                <c:pt idx="11">
                  <c:v>2.0886440690439514</c:v>
                </c:pt>
                <c:pt idx="12">
                  <c:v>1.4364814780219748</c:v>
                </c:pt>
                <c:pt idx="13">
                  <c:v>0</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FE4C-4842-8632-E30CCEDB0764}"/>
            </c:ext>
          </c:extLst>
        </c:ser>
        <c:ser>
          <c:idx val="1"/>
          <c:order val="1"/>
          <c:tx>
            <c:strRef>
              <c:f>Sheet1!$C$1</c:f>
              <c:strCache>
                <c:ptCount val="1"/>
              </c:strCache>
            </c:strRef>
          </c:tx>
          <c:spPr>
            <a:ln>
              <a:solidFill>
                <a:schemeClr val="bg1"/>
              </a:solidFill>
            </a:ln>
          </c:spPr>
          <c:invertIfNegative val="0"/>
          <c:dLbls>
            <c:numFmt formatCode="#,##0.0" sourceLinked="0"/>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 Portfolio'!$R$3:$R$16</c:f>
              <c:strCache>
                <c:ptCount val="14"/>
                <c:pt idx="0">
                  <c:v>India</c:v>
                </c:pt>
                <c:pt idx="1">
                  <c:v>Vietnam</c:v>
                </c:pt>
                <c:pt idx="2">
                  <c:v>Mexico</c:v>
                </c:pt>
                <c:pt idx="3">
                  <c:v>Taiwan</c:v>
                </c:pt>
                <c:pt idx="4">
                  <c:v>MNC</c:v>
                </c:pt>
                <c:pt idx="5">
                  <c:v>Thailand</c:v>
                </c:pt>
                <c:pt idx="6">
                  <c:v>Indonesia</c:v>
                </c:pt>
                <c:pt idx="7">
                  <c:v>Korea</c:v>
                </c:pt>
                <c:pt idx="8">
                  <c:v>Poland</c:v>
                </c:pt>
                <c:pt idx="9">
                  <c:v>Brazil</c:v>
                </c:pt>
                <c:pt idx="10">
                  <c:v>Chile</c:v>
                </c:pt>
                <c:pt idx="11">
                  <c:v>Czech</c:v>
                </c:pt>
                <c:pt idx="12">
                  <c:v>Turkey</c:v>
                </c:pt>
                <c:pt idx="13">
                  <c:v>China + Others</c:v>
                </c:pt>
              </c:strCache>
            </c:strRef>
          </c:cat>
          <c:val>
            <c:numRef>
              <c:f>'Model Portfolio'!$T$3:$T$16</c:f>
              <c:numCache>
                <c:formatCode>0</c:formatCode>
                <c:ptCount val="14"/>
                <c:pt idx="0">
                  <c:v>13.202787944298869</c:v>
                </c:pt>
                <c:pt idx="1">
                  <c:v>0</c:v>
                </c:pt>
                <c:pt idx="2">
                  <c:v>2.6064942770799329</c:v>
                </c:pt>
                <c:pt idx="3">
                  <c:v>15.155939781951391</c:v>
                </c:pt>
                <c:pt idx="4">
                  <c:v>0</c:v>
                </c:pt>
                <c:pt idx="5">
                  <c:v>2.1393115706838151</c:v>
                </c:pt>
                <c:pt idx="6">
                  <c:v>1.918733599164238</c:v>
                </c:pt>
                <c:pt idx="7">
                  <c:v>11.878361797055639</c:v>
                </c:pt>
                <c:pt idx="8">
                  <c:v>0.69683541746012723</c:v>
                </c:pt>
                <c:pt idx="9">
                  <c:v>4.8459752285852469</c:v>
                </c:pt>
                <c:pt idx="10">
                  <c:v>0.53885037210262232</c:v>
                </c:pt>
                <c:pt idx="11">
                  <c:v>0.190966267383052</c:v>
                </c:pt>
                <c:pt idx="12">
                  <c:v>0.62147494501455802</c:v>
                </c:pt>
                <c:pt idx="13">
                  <c:v>46.204268799220507</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1-FE4C-4842-8632-E30CCEDB0764}"/>
            </c:ext>
          </c:extLst>
        </c:ser>
        <c:dLbls>
          <c:showLegendKey val="0"/>
          <c:showVal val="0"/>
          <c:showCatName val="0"/>
          <c:showSerName val="0"/>
          <c:showPercent val="0"/>
          <c:showBubbleSize val="0"/>
        </c:dLbls>
        <c:gapWidth val="20"/>
        <c:axId val="2089226496"/>
        <c:axId val="792190736"/>
      </c:barChart>
      <c:catAx>
        <c:axId val="2089226496"/>
        <c:scaling>
          <c:orientation val="maxMin"/>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w="9525" cap="flat" cmpd="sng" algn="ctr">
            <a:noFill/>
            <a:round/>
          </a:ln>
          <a:effectLst/>
        </c:spPr>
        <c:txPr>
          <a:bodyPr rot="-60000000" vert="horz"/>
          <a:lstStyle/>
          <a:p>
            <a:pPr>
              <a:defRPr/>
            </a:pPr>
            <a:endParaRPr lang="en-US"/>
          </a:p>
        </c:txPr>
        <c:crossAx val="792190736"/>
        <c:crosses val="autoZero"/>
        <c:auto val="1"/>
        <c:lblAlgn val="ctr"/>
        <c:lblOffset val="100"/>
        <c:tickLblSkip val="1"/>
        <c:noMultiLvlLbl val="0"/>
      </c:catAx>
      <c:valAx>
        <c:axId val="792190736"/>
        <c:scaling>
          <c:orientation val="minMax"/>
          <c:max val="25"/>
        </c:scaling>
        <c:delete val="0"/>
        <c:axPos val="b"/>
        <c:numFmt formatCode="0" sourceLinked="1"/>
        <c:majorTickMark val="none"/>
        <c:minorTickMark val="none"/>
        <c:tickLblPos val="nextTo"/>
        <c:spPr>
          <a:noFill/>
          <a:ln w="12700">
            <a:solidFill>
              <a:schemeClr val="accent1"/>
            </a:solidFill>
          </a:ln>
          <a:effectLst/>
        </c:spPr>
        <c:txPr>
          <a:bodyPr rot="-60000000" vert="horz"/>
          <a:lstStyle/>
          <a:p>
            <a:pPr>
              <a:defRPr/>
            </a:pPr>
            <a:endParaRPr lang="en-US"/>
          </a:p>
        </c:txPr>
        <c:crossAx val="2089226496"/>
        <c:crosses val="max"/>
        <c:crossBetween val="between"/>
        <c:majorUnit val="5"/>
        <c:minorUnit val="2.0000000000000004E-2"/>
      </c:valAx>
      <c:spPr>
        <a:noFill/>
        <a:ln>
          <a:noFill/>
        </a:ln>
        <a:effectLst/>
      </c:spPr>
    </c:plotArea>
    <c:plotVisOnly val="1"/>
    <c:dispBlanksAs val="gap"/>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Roboto Condensed" panose="02000000000000000000" pitchFamily="2" charset="0"/>
          <a:ea typeface="Roboto Condensed" panose="02000000000000000000" pitchFamily="2"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2212978749218449"/>
          <c:y val="3.8545480632068627E-2"/>
          <c:w val="0.5267705144719137"/>
          <c:h val="0.84999083641340345"/>
        </c:manualLayout>
      </c:layout>
      <c:barChart>
        <c:barDir val="bar"/>
        <c:grouping val="clustered"/>
        <c:varyColors val="0"/>
        <c:ser>
          <c:idx val="0"/>
          <c:order val="0"/>
          <c:tx>
            <c:strRef>
              <c:f>'Model Portfolio'!$S$2</c:f>
              <c:strCache>
                <c:ptCount val="1"/>
              </c:strCache>
            </c:strRef>
          </c:tx>
          <c:spPr>
            <a:solidFill>
              <a:schemeClr val="accent1"/>
            </a:solidFill>
            <a:ln>
              <a:solidFill>
                <a:schemeClr val="bg1"/>
              </a:solid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 Portfolio'!$O$3:$O$10</c:f>
              <c:strCache>
                <c:ptCount val="8"/>
                <c:pt idx="0">
                  <c:v>Industrials</c:v>
                </c:pt>
                <c:pt idx="1">
                  <c:v>Information Technology</c:v>
                </c:pt>
                <c:pt idx="2">
                  <c:v>Financials</c:v>
                </c:pt>
                <c:pt idx="3">
                  <c:v>Consumer Discretionary</c:v>
                </c:pt>
                <c:pt idx="4">
                  <c:v>Materials</c:v>
                </c:pt>
                <c:pt idx="5">
                  <c:v>Real Estate</c:v>
                </c:pt>
                <c:pt idx="6">
                  <c:v>Consumer Staples</c:v>
                </c:pt>
                <c:pt idx="7">
                  <c:v>Energy</c:v>
                </c:pt>
              </c:strCache>
            </c:strRef>
          </c:cat>
          <c:val>
            <c:numRef>
              <c:f>'Model Portfolio'!$P$3:$P$10</c:f>
              <c:numCache>
                <c:formatCode>0</c:formatCode>
                <c:ptCount val="8"/>
                <c:pt idx="0">
                  <c:v>22.463436918508052</c:v>
                </c:pt>
                <c:pt idx="1">
                  <c:v>21.816406062036751</c:v>
                </c:pt>
                <c:pt idx="2">
                  <c:v>16.338540331021939</c:v>
                </c:pt>
                <c:pt idx="3">
                  <c:v>12.30404994370125</c:v>
                </c:pt>
                <c:pt idx="4">
                  <c:v>11.054310491721054</c:v>
                </c:pt>
                <c:pt idx="5">
                  <c:v>10.66923368029668</c:v>
                </c:pt>
                <c:pt idx="6">
                  <c:v>3.7865651760659249</c:v>
                </c:pt>
                <c:pt idx="7">
                  <c:v>1.5657648110439526</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0-FB0A-4AB7-9C9A-6F8EE0228F26}"/>
            </c:ext>
          </c:extLst>
        </c:ser>
        <c:ser>
          <c:idx val="1"/>
          <c:order val="1"/>
          <c:tx>
            <c:strRef>
              <c:f>Sheet1!$C$1</c:f>
              <c:strCache>
                <c:ptCount val="1"/>
              </c:strCache>
            </c:strRef>
          </c:tx>
          <c:spPr>
            <a:ln>
              <a:solidFill>
                <a:schemeClr val="bg1"/>
              </a:solid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'Model Portfolio'!$O$3:$O$10</c:f>
              <c:strCache>
                <c:ptCount val="8"/>
                <c:pt idx="0">
                  <c:v>Industrials</c:v>
                </c:pt>
                <c:pt idx="1">
                  <c:v>Information Technology</c:v>
                </c:pt>
                <c:pt idx="2">
                  <c:v>Financials</c:v>
                </c:pt>
                <c:pt idx="3">
                  <c:v>Consumer Discretionary</c:v>
                </c:pt>
                <c:pt idx="4">
                  <c:v>Materials</c:v>
                </c:pt>
                <c:pt idx="5">
                  <c:v>Real Estate</c:v>
                </c:pt>
                <c:pt idx="6">
                  <c:v>Consumer Staples</c:v>
                </c:pt>
                <c:pt idx="7">
                  <c:v>Energy</c:v>
                </c:pt>
              </c:strCache>
            </c:strRef>
          </c:cat>
          <c:val>
            <c:numRef>
              <c:f>'Model Portfolio'!$Q$3:$Q$10</c:f>
              <c:numCache>
                <c:formatCode>0</c:formatCode>
                <c:ptCount val="8"/>
                <c:pt idx="0">
                  <c:v>5.9114914826170226</c:v>
                </c:pt>
                <c:pt idx="1">
                  <c:v>20.452557899056941</c:v>
                </c:pt>
                <c:pt idx="2">
                  <c:v>21.383844570706501</c:v>
                </c:pt>
                <c:pt idx="3">
                  <c:v>13.460261963780789</c:v>
                </c:pt>
                <c:pt idx="4">
                  <c:v>8.6501000713832834</c:v>
                </c:pt>
                <c:pt idx="5">
                  <c:v>1.9274549741047831</c:v>
                </c:pt>
                <c:pt idx="6">
                  <c:v>6.4039852543665301</c:v>
                </c:pt>
                <c:pt idx="7">
                  <c:v>4.8061311787334118</c:v>
                </c:pt>
              </c:numCache>
            </c:numRef>
          </c:val>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http://schemas.microsoft.com/office/drawing/2014/chart" uri="{C3380CC4-5D6E-409C-BE32-E72D297353CC}">
              <c16:uniqueId val="{00000001-FB0A-4AB7-9C9A-6F8EE0228F26}"/>
            </c:ext>
          </c:extLst>
        </c:ser>
        <c:dLbls>
          <c:showLegendKey val="0"/>
          <c:showVal val="0"/>
          <c:showCatName val="0"/>
          <c:showSerName val="0"/>
          <c:showPercent val="0"/>
          <c:showBubbleSize val="0"/>
        </c:dLbls>
        <c:gapWidth val="20"/>
        <c:axId val="2089226496"/>
        <c:axId val="792190736"/>
      </c:barChart>
      <c:catAx>
        <c:axId val="2089226496"/>
        <c:scaling>
          <c:orientation val="maxMin"/>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w="9525" cap="flat" cmpd="sng" algn="ctr">
            <a:noFill/>
            <a:round/>
          </a:ln>
          <a:effectLst/>
        </c:spPr>
        <c:txPr>
          <a:bodyPr rot="-60000000" vert="horz"/>
          <a:lstStyle/>
          <a:p>
            <a:pPr>
              <a:defRPr/>
            </a:pPr>
            <a:endParaRPr lang="en-US"/>
          </a:p>
        </c:txPr>
        <c:crossAx val="792190736"/>
        <c:crosses val="autoZero"/>
        <c:auto val="1"/>
        <c:lblAlgn val="ctr"/>
        <c:lblOffset val="100"/>
        <c:noMultiLvlLbl val="0"/>
      </c:catAx>
      <c:valAx>
        <c:axId val="792190736"/>
        <c:scaling>
          <c:orientation val="minMax"/>
          <c:max val="25"/>
        </c:scaling>
        <c:delete val="0"/>
        <c:axPos val="b"/>
        <c:numFmt formatCode="0" sourceLinked="1"/>
        <c:majorTickMark val="none"/>
        <c:minorTickMark val="none"/>
        <c:tickLblPos val="nextTo"/>
        <c:spPr>
          <a:noFill/>
          <a:ln w="12700">
            <a:solidFill>
              <a:schemeClr val="accent1"/>
            </a:solidFill>
          </a:ln>
          <a:effectLst/>
        </c:spPr>
        <c:txPr>
          <a:bodyPr rot="-60000000" vert="horz"/>
          <a:lstStyle/>
          <a:p>
            <a:pPr>
              <a:defRPr/>
            </a:pPr>
            <a:endParaRPr lang="en-US"/>
          </a:p>
        </c:txPr>
        <c:crossAx val="2089226496"/>
        <c:crosses val="max"/>
        <c:crossBetween val="between"/>
        <c:majorUnit val="5"/>
        <c:minorUnit val="2.0000000000000004E-2"/>
      </c:valAx>
      <c:spPr>
        <a:noFill/>
        <a:ln>
          <a:noFill/>
        </a:ln>
        <a:effectLst/>
      </c:spPr>
    </c:plotArea>
    <c:plotVisOnly val="1"/>
    <c:dispBlanksAs val="gap"/>
    <c:extLst xmlns:mc="http://schemas.openxmlformats.org/markup-compatibility/2006" xmlns:c14="http://schemas.microsoft.com/office/drawing/2007/8/2/chart" xmlns:c15="http://schemas.microsoft.com/office/drawing/2012/chart" xmlns:c16="http://schemas.microsoft.com/office/drawing/2014/chart" xmlns:c16r3="http://schemas.microsoft.com/office/drawing/2017/03/char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Roboto Condensed" panose="02000000000000000000" pitchFamily="2" charset="0"/>
          <a:ea typeface="Roboto Condensed" panose="02000000000000000000" pitchFamily="2"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7BD8-4DBC-93E8-E57F81BBC2DC}"/>
              </c:ext>
            </c:extLst>
          </c:dPt>
          <c:dPt>
            <c:idx val="2"/>
            <c:invertIfNegative val="0"/>
            <c:bubble3D val="0"/>
            <c:spPr>
              <a:solidFill>
                <a:schemeClr val="tx2"/>
              </a:solidFill>
              <a:ln>
                <a:noFill/>
              </a:ln>
              <a:effectLst/>
            </c:spPr>
            <c:extLst>
              <c:ext xmlns:c16="http://schemas.microsoft.com/office/drawing/2014/chart" uri="{C3380CC4-5D6E-409C-BE32-E72D297353CC}">
                <c16:uniqueId val="{00000003-7BD8-4DBC-93E8-E57F81BBC2DC}"/>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7BD8-4DBC-93E8-E57F81BBC2DC}"/>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Stages'!$A$7:$A$10</c:f>
              <c:strCache>
                <c:ptCount val="4"/>
                <c:pt idx="0">
                  <c:v>Vietnam</c:v>
                </c:pt>
                <c:pt idx="1">
                  <c:v>Indonesia</c:v>
                </c:pt>
                <c:pt idx="2">
                  <c:v>Thailand</c:v>
                </c:pt>
                <c:pt idx="3">
                  <c:v>India</c:v>
                </c:pt>
              </c:strCache>
            </c:strRef>
          </c:cat>
          <c:val>
            <c:numRef>
              <c:f>'Journey Early Stages'!$B$7:$B$10</c:f>
              <c:numCache>
                <c:formatCode>General</c:formatCode>
                <c:ptCount val="4"/>
                <c:pt idx="0">
                  <c:v>3.2</c:v>
                </c:pt>
                <c:pt idx="1">
                  <c:v>1.3</c:v>
                </c:pt>
                <c:pt idx="2">
                  <c:v>0.4</c:v>
                </c:pt>
                <c:pt idx="3">
                  <c:v>0.6</c:v>
                </c:pt>
              </c:numCache>
            </c:numRef>
          </c:val>
          <c:extLst>
            <c:ext xmlns:c16="http://schemas.microsoft.com/office/drawing/2014/chart" uri="{C3380CC4-5D6E-409C-BE32-E72D297353CC}">
              <c16:uniqueId val="{00000006-7BD8-4DBC-93E8-E57F81BBC2DC}"/>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47" tIns="48324" rIns="96647" bIns="48324" rtlCol="0"/>
          <a:lstStyle>
            <a:lvl1pPr algn="r">
              <a:defRPr sz="1300"/>
            </a:lvl1pPr>
          </a:lstStyle>
          <a:p>
            <a:fld id="{D86C2774-84AD-441B-8EB2-C5C374A3CF3C}" type="datetimeFigureOut">
              <a:rPr lang="en-US" smtClean="0"/>
              <a:t>10/22/23</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7" tIns="48324" rIns="96647" bIns="48324" rtlCol="0" anchor="b"/>
          <a:lstStyle>
            <a:lvl1pPr algn="r">
              <a:defRPr sz="1300"/>
            </a:lvl1pPr>
          </a:lstStyle>
          <a:p>
            <a:fld id="{263B06A1-9882-4BD1-A7AE-5E4EB298F1AA}" type="slidenum">
              <a:rPr lang="en-US" smtClean="0"/>
              <a:t>‹#›</a:t>
            </a:fld>
            <a:endParaRPr lang="en-US"/>
          </a:p>
        </p:txBody>
      </p:sp>
    </p:spTree>
    <p:extLst>
      <p:ext uri="{BB962C8B-B14F-4D97-AF65-F5344CB8AC3E}">
        <p14:creationId xmlns:p14="http://schemas.microsoft.com/office/powerpoint/2010/main" val="246652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414C3AAC-2DD5-F941-9159-101C2E4A2AB6}" type="datetimeFigureOut">
              <a:rPr lang="en-US" smtClean="0"/>
              <a:t>10/22/23</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8DFC1A26-7119-3E42-A3FA-DCCA3EB9AAC5}" type="slidenum">
              <a:rPr lang="en-US" smtClean="0"/>
              <a:t>‹#›</a:t>
            </a:fld>
            <a:endParaRPr lang="en-US"/>
          </a:p>
        </p:txBody>
      </p:sp>
    </p:spTree>
    <p:extLst>
      <p:ext uri="{BB962C8B-B14F-4D97-AF65-F5344CB8AC3E}">
        <p14:creationId xmlns:p14="http://schemas.microsoft.com/office/powerpoint/2010/main" val="60527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024" userDrawn="1">
          <p15:clr>
            <a:srgbClr val="F26B43"/>
          </p15:clr>
        </p15:guide>
        <p15:guide id="2" pos="2304"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706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10</a:t>
            </a:fld>
            <a:endParaRPr lang="en-US"/>
          </a:p>
        </p:txBody>
      </p:sp>
    </p:spTree>
    <p:extLst>
      <p:ext uri="{BB962C8B-B14F-4D97-AF65-F5344CB8AC3E}">
        <p14:creationId xmlns:p14="http://schemas.microsoft.com/office/powerpoint/2010/main" val="2803059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11</a:t>
            </a:fld>
            <a:endParaRPr lang="en-US"/>
          </a:p>
        </p:txBody>
      </p:sp>
    </p:spTree>
    <p:extLst>
      <p:ext uri="{BB962C8B-B14F-4D97-AF65-F5344CB8AC3E}">
        <p14:creationId xmlns:p14="http://schemas.microsoft.com/office/powerpoint/2010/main" val="2159015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12</a:t>
            </a:fld>
            <a:endParaRPr lang="en-US"/>
          </a:p>
        </p:txBody>
      </p:sp>
    </p:spTree>
    <p:extLst>
      <p:ext uri="{BB962C8B-B14F-4D97-AF65-F5344CB8AC3E}">
        <p14:creationId xmlns:p14="http://schemas.microsoft.com/office/powerpoint/2010/main" val="1707412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13</a:t>
            </a:fld>
            <a:endParaRPr lang="en-US"/>
          </a:p>
        </p:txBody>
      </p:sp>
    </p:spTree>
    <p:extLst>
      <p:ext uri="{BB962C8B-B14F-4D97-AF65-F5344CB8AC3E}">
        <p14:creationId xmlns:p14="http://schemas.microsoft.com/office/powerpoint/2010/main" val="1776883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14</a:t>
            </a:fld>
            <a:endParaRPr lang="en-US"/>
          </a:p>
        </p:txBody>
      </p:sp>
    </p:spTree>
    <p:extLst>
      <p:ext uri="{BB962C8B-B14F-4D97-AF65-F5344CB8AC3E}">
        <p14:creationId xmlns:p14="http://schemas.microsoft.com/office/powerpoint/2010/main" val="257912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15</a:t>
            </a:fld>
            <a:endParaRPr lang="en-US"/>
          </a:p>
        </p:txBody>
      </p:sp>
    </p:spTree>
    <p:extLst>
      <p:ext uri="{BB962C8B-B14F-4D97-AF65-F5344CB8AC3E}">
        <p14:creationId xmlns:p14="http://schemas.microsoft.com/office/powerpoint/2010/main" val="198476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16</a:t>
            </a:fld>
            <a:endParaRPr lang="en-US"/>
          </a:p>
        </p:txBody>
      </p:sp>
    </p:spTree>
    <p:extLst>
      <p:ext uri="{BB962C8B-B14F-4D97-AF65-F5344CB8AC3E}">
        <p14:creationId xmlns:p14="http://schemas.microsoft.com/office/powerpoint/2010/main" val="1188713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18</a:t>
            </a:fld>
            <a:endParaRPr lang="en-US"/>
          </a:p>
        </p:txBody>
      </p:sp>
    </p:spTree>
    <p:extLst>
      <p:ext uri="{BB962C8B-B14F-4D97-AF65-F5344CB8AC3E}">
        <p14:creationId xmlns:p14="http://schemas.microsoft.com/office/powerpoint/2010/main" val="903334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19</a:t>
            </a:fld>
            <a:endParaRPr lang="en-US"/>
          </a:p>
        </p:txBody>
      </p:sp>
    </p:spTree>
    <p:extLst>
      <p:ext uri="{BB962C8B-B14F-4D97-AF65-F5344CB8AC3E}">
        <p14:creationId xmlns:p14="http://schemas.microsoft.com/office/powerpoint/2010/main" val="22274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20</a:t>
            </a:fld>
            <a:endParaRPr lang="en-US"/>
          </a:p>
        </p:txBody>
      </p:sp>
    </p:spTree>
    <p:extLst>
      <p:ext uri="{BB962C8B-B14F-4D97-AF65-F5344CB8AC3E}">
        <p14:creationId xmlns:p14="http://schemas.microsoft.com/office/powerpoint/2010/main" val="107003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a:t>
            </a:fld>
            <a:endParaRPr lang="en-US"/>
          </a:p>
        </p:txBody>
      </p:sp>
    </p:spTree>
    <p:extLst>
      <p:ext uri="{BB962C8B-B14F-4D97-AF65-F5344CB8AC3E}">
        <p14:creationId xmlns:p14="http://schemas.microsoft.com/office/powerpoint/2010/main" val="1800266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21</a:t>
            </a:fld>
            <a:endParaRPr lang="en-US"/>
          </a:p>
        </p:txBody>
      </p:sp>
    </p:spTree>
    <p:extLst>
      <p:ext uri="{BB962C8B-B14F-4D97-AF65-F5344CB8AC3E}">
        <p14:creationId xmlns:p14="http://schemas.microsoft.com/office/powerpoint/2010/main" val="502429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22</a:t>
            </a:fld>
            <a:endParaRPr lang="en-US"/>
          </a:p>
        </p:txBody>
      </p:sp>
    </p:spTree>
    <p:extLst>
      <p:ext uri="{BB962C8B-B14F-4D97-AF65-F5344CB8AC3E}">
        <p14:creationId xmlns:p14="http://schemas.microsoft.com/office/powerpoint/2010/main" val="208812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23</a:t>
            </a:fld>
            <a:endParaRPr lang="en-US"/>
          </a:p>
        </p:txBody>
      </p:sp>
    </p:spTree>
    <p:extLst>
      <p:ext uri="{BB962C8B-B14F-4D97-AF65-F5344CB8AC3E}">
        <p14:creationId xmlns:p14="http://schemas.microsoft.com/office/powerpoint/2010/main" val="3650713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24</a:t>
            </a:fld>
            <a:endParaRPr lang="en-US"/>
          </a:p>
        </p:txBody>
      </p:sp>
    </p:spTree>
    <p:extLst>
      <p:ext uri="{BB962C8B-B14F-4D97-AF65-F5344CB8AC3E}">
        <p14:creationId xmlns:p14="http://schemas.microsoft.com/office/powerpoint/2010/main" val="302463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25</a:t>
            </a:fld>
            <a:endParaRPr lang="en-US"/>
          </a:p>
        </p:txBody>
      </p:sp>
    </p:spTree>
    <p:extLst>
      <p:ext uri="{BB962C8B-B14F-4D97-AF65-F5344CB8AC3E}">
        <p14:creationId xmlns:p14="http://schemas.microsoft.com/office/powerpoint/2010/main" val="886837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26</a:t>
            </a:fld>
            <a:endParaRPr lang="en-US"/>
          </a:p>
        </p:txBody>
      </p:sp>
    </p:spTree>
    <p:extLst>
      <p:ext uri="{BB962C8B-B14F-4D97-AF65-F5344CB8AC3E}">
        <p14:creationId xmlns:p14="http://schemas.microsoft.com/office/powerpoint/2010/main" val="582626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28</a:t>
            </a:fld>
            <a:endParaRPr lang="en-US"/>
          </a:p>
        </p:txBody>
      </p:sp>
    </p:spTree>
    <p:extLst>
      <p:ext uri="{BB962C8B-B14F-4D97-AF65-F5344CB8AC3E}">
        <p14:creationId xmlns:p14="http://schemas.microsoft.com/office/powerpoint/2010/main" val="2034142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29</a:t>
            </a:fld>
            <a:endParaRPr lang="en-US"/>
          </a:p>
        </p:txBody>
      </p:sp>
    </p:spTree>
    <p:extLst>
      <p:ext uri="{BB962C8B-B14F-4D97-AF65-F5344CB8AC3E}">
        <p14:creationId xmlns:p14="http://schemas.microsoft.com/office/powerpoint/2010/main" val="979635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30</a:t>
            </a:fld>
            <a:endParaRPr lang="en-US"/>
          </a:p>
        </p:txBody>
      </p:sp>
    </p:spTree>
    <p:extLst>
      <p:ext uri="{BB962C8B-B14F-4D97-AF65-F5344CB8AC3E}">
        <p14:creationId xmlns:p14="http://schemas.microsoft.com/office/powerpoint/2010/main" val="1495641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31</a:t>
            </a:fld>
            <a:endParaRPr lang="en-US"/>
          </a:p>
        </p:txBody>
      </p:sp>
    </p:spTree>
    <p:extLst>
      <p:ext uri="{BB962C8B-B14F-4D97-AF65-F5344CB8AC3E}">
        <p14:creationId xmlns:p14="http://schemas.microsoft.com/office/powerpoint/2010/main" val="2545670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a:t>
            </a:fld>
            <a:endParaRPr lang="en-US"/>
          </a:p>
        </p:txBody>
      </p:sp>
    </p:spTree>
    <p:extLst>
      <p:ext uri="{BB962C8B-B14F-4D97-AF65-F5344CB8AC3E}">
        <p14:creationId xmlns:p14="http://schemas.microsoft.com/office/powerpoint/2010/main" val="1785568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32</a:t>
            </a:fld>
            <a:endParaRPr lang="en-US"/>
          </a:p>
        </p:txBody>
      </p:sp>
    </p:spTree>
    <p:extLst>
      <p:ext uri="{BB962C8B-B14F-4D97-AF65-F5344CB8AC3E}">
        <p14:creationId xmlns:p14="http://schemas.microsoft.com/office/powerpoint/2010/main" val="2931474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33</a:t>
            </a:fld>
            <a:endParaRPr lang="en-US"/>
          </a:p>
        </p:txBody>
      </p:sp>
    </p:spTree>
    <p:extLst>
      <p:ext uri="{BB962C8B-B14F-4D97-AF65-F5344CB8AC3E}">
        <p14:creationId xmlns:p14="http://schemas.microsoft.com/office/powerpoint/2010/main" val="3182889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34</a:t>
            </a:fld>
            <a:endParaRPr lang="en-US"/>
          </a:p>
        </p:txBody>
      </p:sp>
    </p:spTree>
    <p:extLst>
      <p:ext uri="{BB962C8B-B14F-4D97-AF65-F5344CB8AC3E}">
        <p14:creationId xmlns:p14="http://schemas.microsoft.com/office/powerpoint/2010/main" val="14096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35</a:t>
            </a:fld>
            <a:endParaRPr lang="en-US"/>
          </a:p>
        </p:txBody>
      </p:sp>
    </p:spTree>
    <p:extLst>
      <p:ext uri="{BB962C8B-B14F-4D97-AF65-F5344CB8AC3E}">
        <p14:creationId xmlns:p14="http://schemas.microsoft.com/office/powerpoint/2010/main" val="15460845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36</a:t>
            </a:fld>
            <a:endParaRPr lang="en-US"/>
          </a:p>
        </p:txBody>
      </p:sp>
    </p:spTree>
    <p:extLst>
      <p:ext uri="{BB962C8B-B14F-4D97-AF65-F5344CB8AC3E}">
        <p14:creationId xmlns:p14="http://schemas.microsoft.com/office/powerpoint/2010/main" val="3226895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37</a:t>
            </a:fld>
            <a:endParaRPr lang="en-US"/>
          </a:p>
        </p:txBody>
      </p:sp>
    </p:spTree>
    <p:extLst>
      <p:ext uri="{BB962C8B-B14F-4D97-AF65-F5344CB8AC3E}">
        <p14:creationId xmlns:p14="http://schemas.microsoft.com/office/powerpoint/2010/main" val="2989879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38</a:t>
            </a:fld>
            <a:endParaRPr lang="en-US"/>
          </a:p>
        </p:txBody>
      </p:sp>
    </p:spTree>
    <p:extLst>
      <p:ext uri="{BB962C8B-B14F-4D97-AF65-F5344CB8AC3E}">
        <p14:creationId xmlns:p14="http://schemas.microsoft.com/office/powerpoint/2010/main" val="2030141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39</a:t>
            </a:fld>
            <a:endParaRPr lang="en-US"/>
          </a:p>
        </p:txBody>
      </p:sp>
    </p:spTree>
    <p:extLst>
      <p:ext uri="{BB962C8B-B14F-4D97-AF65-F5344CB8AC3E}">
        <p14:creationId xmlns:p14="http://schemas.microsoft.com/office/powerpoint/2010/main" val="109331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27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4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a:t>
            </a:fld>
            <a:endParaRPr lang="en-US"/>
          </a:p>
        </p:txBody>
      </p:sp>
    </p:spTree>
    <p:extLst>
      <p:ext uri="{BB962C8B-B14F-4D97-AF65-F5344CB8AC3E}">
        <p14:creationId xmlns:p14="http://schemas.microsoft.com/office/powerpoint/2010/main" val="35869669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859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06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5</a:t>
            </a:fld>
            <a:endParaRPr lang="en-US"/>
          </a:p>
        </p:txBody>
      </p:sp>
    </p:spTree>
    <p:extLst>
      <p:ext uri="{BB962C8B-B14F-4D97-AF65-F5344CB8AC3E}">
        <p14:creationId xmlns:p14="http://schemas.microsoft.com/office/powerpoint/2010/main" val="3950952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6</a:t>
            </a:fld>
            <a:endParaRPr lang="en-US"/>
          </a:p>
        </p:txBody>
      </p:sp>
    </p:spTree>
    <p:extLst>
      <p:ext uri="{BB962C8B-B14F-4D97-AF65-F5344CB8AC3E}">
        <p14:creationId xmlns:p14="http://schemas.microsoft.com/office/powerpoint/2010/main" val="109232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7</a:t>
            </a:fld>
            <a:endParaRPr lang="en-US"/>
          </a:p>
        </p:txBody>
      </p:sp>
    </p:spTree>
    <p:extLst>
      <p:ext uri="{BB962C8B-B14F-4D97-AF65-F5344CB8AC3E}">
        <p14:creationId xmlns:p14="http://schemas.microsoft.com/office/powerpoint/2010/main" val="507956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8</a:t>
            </a:fld>
            <a:endParaRPr lang="en-US"/>
          </a:p>
        </p:txBody>
      </p:sp>
    </p:spTree>
    <p:extLst>
      <p:ext uri="{BB962C8B-B14F-4D97-AF65-F5344CB8AC3E}">
        <p14:creationId xmlns:p14="http://schemas.microsoft.com/office/powerpoint/2010/main" val="961867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9</a:t>
            </a:fld>
            <a:endParaRPr lang="en-US"/>
          </a:p>
        </p:txBody>
      </p:sp>
    </p:spTree>
    <p:extLst>
      <p:ext uri="{BB962C8B-B14F-4D97-AF65-F5344CB8AC3E}">
        <p14:creationId xmlns:p14="http://schemas.microsoft.com/office/powerpoint/2010/main" val="33568468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37DCF65F-D2A7-3C74-CA70-90A006721267}"/>
              </a:ext>
            </a:extLst>
          </p:cNvPr>
          <p:cNvPicPr>
            <a:picLocks noChangeAspect="1"/>
          </p:cNvPicPr>
          <p:nvPr userDrawn="1"/>
        </p:nvPicPr>
        <p:blipFill rotWithShape="1">
          <a:blip r:embed="rId2"/>
          <a:srcRect l="2991" r="2673" b="5665"/>
          <a:stretch/>
        </p:blipFill>
        <p:spPr>
          <a:xfrm rot="10800000" flipV="1">
            <a:off x="-3" y="0"/>
            <a:ext cx="13817601" cy="7772400"/>
          </a:xfrm>
          <a:prstGeom prst="rect">
            <a:avLst/>
          </a:prstGeom>
        </p:spPr>
      </p:pic>
      <p:sp>
        <p:nvSpPr>
          <p:cNvPr id="6" name="Title 1">
            <a:extLst>
              <a:ext uri="{FF2B5EF4-FFF2-40B4-BE49-F238E27FC236}">
                <a16:creationId xmlns:a16="http://schemas.microsoft.com/office/drawing/2014/main" id="{AFD17DE2-553A-C07D-B6B5-47285CFCB690}"/>
              </a:ext>
            </a:extLst>
          </p:cNvPr>
          <p:cNvSpPr>
            <a:spLocks noGrp="1"/>
          </p:cNvSpPr>
          <p:nvPr>
            <p:ph type="ctrTitle"/>
          </p:nvPr>
        </p:nvSpPr>
        <p:spPr>
          <a:xfrm>
            <a:off x="4299225" y="2658725"/>
            <a:ext cx="8550000" cy="1234758"/>
          </a:xfrm>
        </p:spPr>
        <p:txBody>
          <a:bodyPr anchor="b"/>
          <a:lstStyle>
            <a:lvl1pPr algn="l">
              <a:lnSpc>
                <a:spcPct val="100000"/>
              </a:lnSpc>
              <a:defRPr sz="4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sp>
        <p:nvSpPr>
          <p:cNvPr id="7" name="Text Placeholder 16">
            <a:extLst>
              <a:ext uri="{FF2B5EF4-FFF2-40B4-BE49-F238E27FC236}">
                <a16:creationId xmlns:a16="http://schemas.microsoft.com/office/drawing/2014/main" id="{C18CC972-92AB-A452-D960-63BDF623232E}"/>
              </a:ext>
            </a:extLst>
          </p:cNvPr>
          <p:cNvSpPr>
            <a:spLocks noGrp="1"/>
          </p:cNvSpPr>
          <p:nvPr>
            <p:ph type="body" sz="quarter" idx="12"/>
          </p:nvPr>
        </p:nvSpPr>
        <p:spPr>
          <a:xfrm>
            <a:off x="4299225" y="4361804"/>
            <a:ext cx="8550000" cy="701708"/>
          </a:xfrm>
        </p:spPr>
        <p:txBody>
          <a:bodyPr/>
          <a:lstStyle>
            <a:lvl1pPr>
              <a:defRPr sz="2000" b="1" i="1">
                <a:solidFill>
                  <a:schemeClr val="bg1"/>
                </a:solidFill>
                <a:latin typeface="Georgia" panose="02040502050405020303" pitchFamily="18" charset="0"/>
                <a:ea typeface="Roboto Condensed" charset="0"/>
                <a:cs typeface="Georgia" panose="02040502050405020303" pitchFamily="18" charset="0"/>
              </a:defRPr>
            </a:lvl1pPr>
          </a:lstStyle>
          <a:p>
            <a:pPr lvl="0"/>
            <a:r>
              <a:rPr lang="en-US"/>
              <a:t>Click to edit Master text styles</a:t>
            </a:r>
          </a:p>
        </p:txBody>
      </p:sp>
      <p:sp>
        <p:nvSpPr>
          <p:cNvPr id="8" name="Footer Placeholder 4">
            <a:extLst>
              <a:ext uri="{FF2B5EF4-FFF2-40B4-BE49-F238E27FC236}">
                <a16:creationId xmlns:a16="http://schemas.microsoft.com/office/drawing/2014/main" id="{43BBB10D-4E84-50BF-4AA8-E16E69AD888B}"/>
              </a:ext>
            </a:extLst>
          </p:cNvPr>
          <p:cNvSpPr txBox="1">
            <a:spLocks/>
          </p:cNvSpPr>
          <p:nvPr userDrawn="1"/>
        </p:nvSpPr>
        <p:spPr>
          <a:xfrm>
            <a:off x="4299225"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2023 by GMO LLC. All rights reserved. For Institutional Use Only</a:t>
            </a:r>
          </a:p>
        </p:txBody>
      </p:sp>
      <p:cxnSp>
        <p:nvCxnSpPr>
          <p:cNvPr id="9" name="Straight Connector 8">
            <a:extLst>
              <a:ext uri="{FF2B5EF4-FFF2-40B4-BE49-F238E27FC236}">
                <a16:creationId xmlns:a16="http://schemas.microsoft.com/office/drawing/2014/main" id="{37A1C27D-771A-1BDA-D487-2A91C7676EAA}"/>
              </a:ext>
            </a:extLst>
          </p:cNvPr>
          <p:cNvCxnSpPr>
            <a:cxnSpLocks/>
          </p:cNvCxnSpPr>
          <p:nvPr userDrawn="1"/>
        </p:nvCxnSpPr>
        <p:spPr>
          <a:xfrm>
            <a:off x="4267499" y="4108485"/>
            <a:ext cx="8610301"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3" name="Picture 12" descr="Logo&#10;&#10;Description automatically generated">
            <a:extLst>
              <a:ext uri="{FF2B5EF4-FFF2-40B4-BE49-F238E27FC236}">
                <a16:creationId xmlns:a16="http://schemas.microsoft.com/office/drawing/2014/main" id="{74691A82-ACD2-7A50-CB6D-E8D4FBDAB6D4}"/>
              </a:ext>
            </a:extLst>
          </p:cNvPr>
          <p:cNvPicPr>
            <a:picLocks noChangeAspect="1"/>
          </p:cNvPicPr>
          <p:nvPr userDrawn="1"/>
        </p:nvPicPr>
        <p:blipFill>
          <a:blip r:embed="rId3"/>
          <a:stretch>
            <a:fillRect/>
          </a:stretch>
        </p:blipFill>
        <p:spPr>
          <a:xfrm>
            <a:off x="11029949" y="6829240"/>
            <a:ext cx="1998731" cy="581529"/>
          </a:xfrm>
          <a:prstGeom prst="rect">
            <a:avLst/>
          </a:prstGeom>
        </p:spPr>
      </p:pic>
    </p:spTree>
    <p:extLst>
      <p:ext uri="{BB962C8B-B14F-4D97-AF65-F5344CB8AC3E}">
        <p14:creationId xmlns:p14="http://schemas.microsoft.com/office/powerpoint/2010/main" val="186886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B">
    <p:spTree>
      <p:nvGrpSpPr>
        <p:cNvPr id="1" name=""/>
        <p:cNvGrpSpPr/>
        <p:nvPr/>
      </p:nvGrpSpPr>
      <p:grpSpPr>
        <a:xfrm>
          <a:off x="0" y="0"/>
          <a:ext cx="0" cy="0"/>
          <a:chOff x="0" y="0"/>
          <a:chExt cx="0" cy="0"/>
        </a:xfrm>
      </p:grpSpPr>
      <p:sp>
        <p:nvSpPr>
          <p:cNvPr id="12" name="Text Placeholder 8"/>
          <p:cNvSpPr>
            <a:spLocks noGrp="1"/>
          </p:cNvSpPr>
          <p:nvPr>
            <p:ph type="body" sz="quarter" idx="14" hasCustomPrompt="1"/>
          </p:nvPr>
        </p:nvSpPr>
        <p:spPr>
          <a:xfrm>
            <a:off x="628074" y="6654197"/>
            <a:ext cx="12561455" cy="46979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5" name="Content Placeholder 2"/>
          <p:cNvSpPr>
            <a:spLocks noGrp="1"/>
          </p:cNvSpPr>
          <p:nvPr>
            <p:ph idx="15"/>
          </p:nvPr>
        </p:nvSpPr>
        <p:spPr>
          <a:xfrm>
            <a:off x="628074"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6" name="Content Placeholder 2"/>
          <p:cNvSpPr>
            <a:spLocks noGrp="1"/>
          </p:cNvSpPr>
          <p:nvPr>
            <p:ph idx="19"/>
          </p:nvPr>
        </p:nvSpPr>
        <p:spPr>
          <a:xfrm>
            <a:off x="4911530" y="2058988"/>
            <a:ext cx="8277999"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3"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4"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FD96C2FB-DD21-4C29-B0E7-0D933596852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FF8CA7-A2A5-4F14-858D-472C59F13F32}"/>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FA522A4-1E87-4263-A36B-EA71F23FE30F}"/>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54713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2 column B">
    <p:spTree>
      <p:nvGrpSpPr>
        <p:cNvPr id="1" name=""/>
        <p:cNvGrpSpPr/>
        <p:nvPr/>
      </p:nvGrpSpPr>
      <p:grpSpPr>
        <a:xfrm>
          <a:off x="0" y="0"/>
          <a:ext cx="0" cy="0"/>
          <a:chOff x="0" y="0"/>
          <a:chExt cx="0" cy="0"/>
        </a:xfrm>
      </p:grpSpPr>
      <p:sp>
        <p:nvSpPr>
          <p:cNvPr id="18" name="Text Placeholder 8"/>
          <p:cNvSpPr>
            <a:spLocks noGrp="1"/>
          </p:cNvSpPr>
          <p:nvPr>
            <p:ph type="body" sz="quarter" idx="13" hasCustomPrompt="1"/>
          </p:nvPr>
        </p:nvSpPr>
        <p:spPr>
          <a:xfrm>
            <a:off x="628074" y="6642941"/>
            <a:ext cx="12561455" cy="48104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7" name="Content Placeholder 2"/>
          <p:cNvSpPr>
            <a:spLocks noGrp="1"/>
          </p:cNvSpPr>
          <p:nvPr>
            <p:ph idx="15"/>
          </p:nvPr>
        </p:nvSpPr>
        <p:spPr>
          <a:xfrm>
            <a:off x="628074" y="1824038"/>
            <a:ext cx="3994543"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8" name="Content Placeholder 2"/>
          <p:cNvSpPr>
            <a:spLocks noGrp="1"/>
          </p:cNvSpPr>
          <p:nvPr>
            <p:ph idx="16"/>
          </p:nvPr>
        </p:nvSpPr>
        <p:spPr>
          <a:xfrm>
            <a:off x="4911530" y="1824038"/>
            <a:ext cx="8277999"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0"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1"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1"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5112756E-9AE6-40A1-9FD0-E1AB311147D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9BCD4D-A867-44F7-8552-309EADD66AA0}"/>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D519065-7611-4772-80E4-AB8A49DA21BA}"/>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61047661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C">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37667"/>
            <a:ext cx="12561455" cy="48632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5"/>
          </p:nvPr>
        </p:nvSpPr>
        <p:spPr>
          <a:xfrm>
            <a:off x="628074" y="2058988"/>
            <a:ext cx="8277999"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Content Placeholder 2"/>
          <p:cNvSpPr>
            <a:spLocks noGrp="1"/>
          </p:cNvSpPr>
          <p:nvPr>
            <p:ph idx="20"/>
          </p:nvPr>
        </p:nvSpPr>
        <p:spPr>
          <a:xfrm>
            <a:off x="9194986"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0"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1"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2"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07E57A84-D510-4157-A47E-8D6302756BE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E5410F-6415-44CC-AE29-F46F6B229698}"/>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2308A99-6759-4AEF-83F4-0D0075B09CA2}"/>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668552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 2 column C">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628074" y="6642946"/>
            <a:ext cx="12561455" cy="481047"/>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8" name="Content Placeholder 2"/>
          <p:cNvSpPr>
            <a:spLocks noGrp="1"/>
          </p:cNvSpPr>
          <p:nvPr>
            <p:ph idx="15"/>
          </p:nvPr>
        </p:nvSpPr>
        <p:spPr>
          <a:xfrm>
            <a:off x="628074" y="1824039"/>
            <a:ext cx="8277999" cy="4349749"/>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0" name="Content Placeholder 2"/>
          <p:cNvSpPr>
            <a:spLocks noGrp="1"/>
          </p:cNvSpPr>
          <p:nvPr>
            <p:ph idx="17"/>
          </p:nvPr>
        </p:nvSpPr>
        <p:spPr>
          <a:xfrm>
            <a:off x="9194986" y="1824039"/>
            <a:ext cx="3994543" cy="4349749"/>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5"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398F58E-7E0C-4DB9-B60B-EDD6496DBF0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DA1392-B508-461D-B8C3-3C874EB1754E}"/>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8ACFBBE-41E0-46C5-8BF8-A71ADDC420F5}"/>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50056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 3 column">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43177"/>
            <a:ext cx="12561455" cy="48081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5"/>
          </p:nvPr>
        </p:nvSpPr>
        <p:spPr>
          <a:xfrm>
            <a:off x="628074"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3" name="Content Placeholder 2"/>
          <p:cNvSpPr>
            <a:spLocks noGrp="1"/>
          </p:cNvSpPr>
          <p:nvPr>
            <p:ph idx="19"/>
          </p:nvPr>
        </p:nvSpPr>
        <p:spPr>
          <a:xfrm>
            <a:off x="4911530"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Content Placeholder 2"/>
          <p:cNvSpPr>
            <a:spLocks noGrp="1"/>
          </p:cNvSpPr>
          <p:nvPr>
            <p:ph idx="20"/>
          </p:nvPr>
        </p:nvSpPr>
        <p:spPr>
          <a:xfrm>
            <a:off x="9194986"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8"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9"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4"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5"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cxnSp>
        <p:nvCxnSpPr>
          <p:cNvPr id="11" name="Straight Connector 10">
            <a:extLst>
              <a:ext uri="{FF2B5EF4-FFF2-40B4-BE49-F238E27FC236}">
                <a16:creationId xmlns:a16="http://schemas.microsoft.com/office/drawing/2014/main" id="{B8C87386-0D6F-4368-BA7E-478A9967DE9E}"/>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CE263B-1002-4B5A-94EE-C8649C22C6DC}"/>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EDD78C6-9953-4495-BCE7-5F6B09E5083F}"/>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1336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368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6" name="Picture 5" descr="A close-up of a logo&#10;&#10;Description automatically generated">
            <a:extLst>
              <a:ext uri="{FF2B5EF4-FFF2-40B4-BE49-F238E27FC236}">
                <a16:creationId xmlns:a16="http://schemas.microsoft.com/office/drawing/2014/main" id="{34EFDC0F-A012-86C4-AA93-FF5BBE9427FE}"/>
              </a:ext>
            </a:extLst>
          </p:cNvPr>
          <p:cNvPicPr>
            <a:picLocks noChangeAspect="1"/>
          </p:cNvPicPr>
          <p:nvPr userDrawn="1"/>
        </p:nvPicPr>
        <p:blipFill rotWithShape="1">
          <a:blip r:embed="rId2"/>
          <a:srcRect l="2991" r="2673" b="5665"/>
          <a:stretch/>
        </p:blipFill>
        <p:spPr>
          <a:xfrm rot="10800000" flipV="1">
            <a:off x="-3" y="0"/>
            <a:ext cx="13817601" cy="7772400"/>
          </a:xfrm>
          <a:prstGeom prst="rect">
            <a:avLst/>
          </a:prstGeom>
        </p:spPr>
      </p:pic>
      <p:sp>
        <p:nvSpPr>
          <p:cNvPr id="2" name="Title 1"/>
          <p:cNvSpPr>
            <a:spLocks noGrp="1"/>
          </p:cNvSpPr>
          <p:nvPr>
            <p:ph type="ctrTitle"/>
          </p:nvPr>
        </p:nvSpPr>
        <p:spPr>
          <a:xfrm>
            <a:off x="4299225" y="2658725"/>
            <a:ext cx="8550000" cy="1234758"/>
          </a:xfrm>
        </p:spPr>
        <p:txBody>
          <a:bodyPr anchor="b"/>
          <a:lstStyle>
            <a:lvl1pPr algn="l">
              <a:lnSpc>
                <a:spcPct val="100000"/>
              </a:lnSpc>
              <a:defRPr sz="4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sp>
        <p:nvSpPr>
          <p:cNvPr id="17" name="Text Placeholder 16"/>
          <p:cNvSpPr>
            <a:spLocks noGrp="1"/>
          </p:cNvSpPr>
          <p:nvPr>
            <p:ph type="body" sz="quarter" idx="12"/>
          </p:nvPr>
        </p:nvSpPr>
        <p:spPr>
          <a:xfrm>
            <a:off x="4299225" y="4361804"/>
            <a:ext cx="8550000" cy="701708"/>
          </a:xfrm>
        </p:spPr>
        <p:txBody>
          <a:bodyPr/>
          <a:lstStyle>
            <a:lvl1pPr>
              <a:defRPr sz="2000" b="1" i="1">
                <a:solidFill>
                  <a:schemeClr val="bg1"/>
                </a:solidFill>
                <a:latin typeface="Georgia" panose="02040502050405020303" pitchFamily="18" charset="0"/>
                <a:ea typeface="Roboto Condensed" charset="0"/>
                <a:cs typeface="Georgia" panose="02040502050405020303" pitchFamily="18" charset="0"/>
              </a:defRPr>
            </a:lvl1pPr>
          </a:lstStyle>
          <a:p>
            <a:pPr lvl="0"/>
            <a:r>
              <a:rPr lang="en-US"/>
              <a:t>Click to edit Master text styles</a:t>
            </a:r>
          </a:p>
        </p:txBody>
      </p:sp>
      <p:sp>
        <p:nvSpPr>
          <p:cNvPr id="10" name="Footer Placeholder 4"/>
          <p:cNvSpPr txBox="1">
            <a:spLocks/>
          </p:cNvSpPr>
          <p:nvPr userDrawn="1"/>
        </p:nvSpPr>
        <p:spPr>
          <a:xfrm>
            <a:off x="4299225"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2023 by GMO LLC. All rights reserved. For Institutional Use Only</a:t>
            </a:r>
          </a:p>
        </p:txBody>
      </p:sp>
      <p:cxnSp>
        <p:nvCxnSpPr>
          <p:cNvPr id="12" name="Straight Connector 11">
            <a:extLst>
              <a:ext uri="{FF2B5EF4-FFF2-40B4-BE49-F238E27FC236}">
                <a16:creationId xmlns:a16="http://schemas.microsoft.com/office/drawing/2014/main" id="{4BDD26E1-1445-43C3-8649-B7D7E4A4884D}"/>
              </a:ext>
            </a:extLst>
          </p:cNvPr>
          <p:cNvCxnSpPr>
            <a:cxnSpLocks/>
          </p:cNvCxnSpPr>
          <p:nvPr userDrawn="1"/>
        </p:nvCxnSpPr>
        <p:spPr>
          <a:xfrm>
            <a:off x="4267499" y="4108485"/>
            <a:ext cx="8610301"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1" name="Picture 10" descr="Logo&#10;&#10;Description automatically generated">
            <a:extLst>
              <a:ext uri="{FF2B5EF4-FFF2-40B4-BE49-F238E27FC236}">
                <a16:creationId xmlns:a16="http://schemas.microsoft.com/office/drawing/2014/main" id="{69D9948D-073C-4E79-A038-A324A1734D06}"/>
              </a:ext>
            </a:extLst>
          </p:cNvPr>
          <p:cNvPicPr>
            <a:picLocks noChangeAspect="1"/>
          </p:cNvPicPr>
          <p:nvPr userDrawn="1"/>
        </p:nvPicPr>
        <p:blipFill>
          <a:blip r:embed="rId3"/>
          <a:stretch>
            <a:fillRect/>
          </a:stretch>
        </p:blipFill>
        <p:spPr>
          <a:xfrm>
            <a:off x="11029949" y="6829240"/>
            <a:ext cx="1998731" cy="581529"/>
          </a:xfrm>
          <a:prstGeom prst="rect">
            <a:avLst/>
          </a:prstGeom>
        </p:spPr>
      </p:pic>
    </p:spTree>
    <p:extLst>
      <p:ext uri="{BB962C8B-B14F-4D97-AF65-F5344CB8AC3E}">
        <p14:creationId xmlns:p14="http://schemas.microsoft.com/office/powerpoint/2010/main" val="40026326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Divider Slide | White">
    <p:spTree>
      <p:nvGrpSpPr>
        <p:cNvPr id="1" name=""/>
        <p:cNvGrpSpPr/>
        <p:nvPr/>
      </p:nvGrpSpPr>
      <p:grpSpPr>
        <a:xfrm>
          <a:off x="0" y="0"/>
          <a:ext cx="0" cy="0"/>
          <a:chOff x="0" y="0"/>
          <a:chExt cx="0" cy="0"/>
        </a:xfrm>
      </p:grpSpPr>
      <p:cxnSp>
        <p:nvCxnSpPr>
          <p:cNvPr id="14" name="Straight Connector 13"/>
          <p:cNvCxnSpPr>
            <a:cxnSpLocks/>
          </p:cNvCxnSpPr>
          <p:nvPr userDrawn="1"/>
        </p:nvCxnSpPr>
        <p:spPr>
          <a:xfrm flipV="1">
            <a:off x="2565175" y="3901286"/>
            <a:ext cx="8682754" cy="20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itle 1"/>
          <p:cNvSpPr>
            <a:spLocks noGrp="1"/>
          </p:cNvSpPr>
          <p:nvPr>
            <p:ph type="ctrTitle"/>
          </p:nvPr>
        </p:nvSpPr>
        <p:spPr>
          <a:xfrm>
            <a:off x="2565176" y="2586357"/>
            <a:ext cx="8682754" cy="1234758"/>
          </a:xfrm>
        </p:spPr>
        <p:txBody>
          <a:bodyPr anchor="b"/>
          <a:lstStyle>
            <a:lvl1pPr algn="l">
              <a:defRPr sz="3800">
                <a:solidFill>
                  <a:schemeClr val="accent5"/>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cxnSp>
        <p:nvCxnSpPr>
          <p:cNvPr id="25" name="Straight Connector 24"/>
          <p:cNvCxnSpPr/>
          <p:nvPr userDrawn="1"/>
        </p:nvCxnSpPr>
        <p:spPr>
          <a:xfrm flipV="1">
            <a:off x="628074" y="7204504"/>
            <a:ext cx="12561455" cy="551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37" name="Slide Number Placeholder 5"/>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8" name="Slide Number Placeholder 5"/>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pic>
        <p:nvPicPr>
          <p:cNvPr id="8" name="Picture 7">
            <a:extLst>
              <a:ext uri="{FF2B5EF4-FFF2-40B4-BE49-F238E27FC236}">
                <a16:creationId xmlns:a16="http://schemas.microsoft.com/office/drawing/2014/main" id="{884A357E-9EF8-4A7C-B77B-075E53CF4F63}"/>
              </a:ext>
            </a:extLst>
          </p:cNvPr>
          <p:cNvPicPr>
            <a:picLocks noChangeAspect="1"/>
          </p:cNvPicPr>
          <p:nvPr userDrawn="1"/>
        </p:nvPicPr>
        <p:blipFill>
          <a:blip r:embed="rId2"/>
          <a:stretch>
            <a:fillRect/>
          </a:stretch>
        </p:blipFill>
        <p:spPr>
          <a:xfrm>
            <a:off x="12390120" y="7285296"/>
            <a:ext cx="464594" cy="140334"/>
          </a:xfrm>
          <a:prstGeom prst="rect">
            <a:avLst/>
          </a:prstGeom>
        </p:spPr>
      </p:pic>
      <p:pic>
        <p:nvPicPr>
          <p:cNvPr id="2" name="Graphic 1">
            <a:extLst>
              <a:ext uri="{FF2B5EF4-FFF2-40B4-BE49-F238E27FC236}">
                <a16:creationId xmlns:a16="http://schemas.microsoft.com/office/drawing/2014/main" id="{4A5E3A67-5437-C491-5792-09E92A5F1895}"/>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0644"/>
          <a:stretch/>
        </p:blipFill>
        <p:spPr>
          <a:xfrm>
            <a:off x="-1" y="1610316"/>
            <a:ext cx="2184113" cy="3815394"/>
          </a:xfrm>
          <a:prstGeom prst="rect">
            <a:avLst/>
          </a:prstGeom>
        </p:spPr>
      </p:pic>
    </p:spTree>
    <p:extLst>
      <p:ext uri="{BB962C8B-B14F-4D97-AF65-F5344CB8AC3E}">
        <p14:creationId xmlns:p14="http://schemas.microsoft.com/office/powerpoint/2010/main" val="24902609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Divider Slide | White">
    <p:bg>
      <p:bgPr>
        <a:solidFill>
          <a:schemeClr val="accent3"/>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110AC18D-DC43-A067-DA22-85596CC5268F}"/>
              </a:ext>
            </a:extLst>
          </p:cNvPr>
          <p:cNvPicPr>
            <a:picLocks noChangeAspect="1"/>
          </p:cNvPicPr>
          <p:nvPr userDrawn="1"/>
        </p:nvPicPr>
        <p:blipFill rotWithShape="1">
          <a:blip r:embed="rId2"/>
          <a:srcRect l="2991" r="2673" b="5665"/>
          <a:stretch/>
        </p:blipFill>
        <p:spPr>
          <a:xfrm flipV="1">
            <a:off x="-3" y="0"/>
            <a:ext cx="13817601" cy="7772400"/>
          </a:xfrm>
          <a:prstGeom prst="rect">
            <a:avLst/>
          </a:prstGeom>
        </p:spPr>
      </p:pic>
      <p:sp>
        <p:nvSpPr>
          <p:cNvPr id="20" name="Title 1"/>
          <p:cNvSpPr>
            <a:spLocks noGrp="1"/>
          </p:cNvSpPr>
          <p:nvPr>
            <p:ph type="ctrTitle"/>
          </p:nvPr>
        </p:nvSpPr>
        <p:spPr>
          <a:xfrm>
            <a:off x="628075" y="2586357"/>
            <a:ext cx="8820726" cy="1234758"/>
          </a:xfrm>
        </p:spPr>
        <p:txBody>
          <a:bodyPr anchor="b"/>
          <a:lstStyle>
            <a:lvl1pPr algn="l">
              <a:defRPr sz="3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90120" y="7285296"/>
            <a:ext cx="466344" cy="136196"/>
          </a:xfrm>
          <a:prstGeom prst="rect">
            <a:avLst/>
          </a:prstGeom>
        </p:spPr>
      </p:pic>
      <p:cxnSp>
        <p:nvCxnSpPr>
          <p:cNvPr id="4" name="Straight Connector 3">
            <a:extLst>
              <a:ext uri="{FF2B5EF4-FFF2-40B4-BE49-F238E27FC236}">
                <a16:creationId xmlns:a16="http://schemas.microsoft.com/office/drawing/2014/main" id="{3B89C975-2FB9-02AB-7480-6703A12F34AD}"/>
              </a:ext>
            </a:extLst>
          </p:cNvPr>
          <p:cNvCxnSpPr>
            <a:cxnSpLocks/>
          </p:cNvCxnSpPr>
          <p:nvPr userDrawn="1"/>
        </p:nvCxnSpPr>
        <p:spPr>
          <a:xfrm flipV="1">
            <a:off x="628074" y="3897153"/>
            <a:ext cx="8820726" cy="826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E1C6C37-1D93-45A9-2E18-4C78BAB234AA}"/>
              </a:ext>
            </a:extLst>
          </p:cNvPr>
          <p:cNvCxnSpPr/>
          <p:nvPr userDrawn="1"/>
        </p:nvCxnSpPr>
        <p:spPr>
          <a:xfrm flipV="1">
            <a:off x="628074" y="7204504"/>
            <a:ext cx="12561455" cy="5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6147928-7E1B-A7B0-A1BC-F696E6258BD0}"/>
              </a:ext>
            </a:extLst>
          </p:cNvPr>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accent2"/>
                </a:solidFill>
              </a:rPr>
              <a:t> </a:t>
            </a:r>
            <a:r>
              <a:rPr lang="en-US" sz="1000" dirty="0">
                <a:solidFill>
                  <a:schemeClr val="bg1"/>
                </a:solidFill>
              </a:rPr>
              <a:t>|</a:t>
            </a:r>
          </a:p>
        </p:txBody>
      </p:sp>
      <p:sp>
        <p:nvSpPr>
          <p:cNvPr id="7" name="Slide Number Placeholder 5">
            <a:extLst>
              <a:ext uri="{FF2B5EF4-FFF2-40B4-BE49-F238E27FC236}">
                <a16:creationId xmlns:a16="http://schemas.microsoft.com/office/drawing/2014/main" id="{F6250A2B-8ECD-9C42-6CAE-E63250AE32BF}"/>
              </a:ext>
            </a:extLst>
          </p:cNvPr>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solidFill>
                  <a:schemeClr val="bg1"/>
                </a:solidFill>
              </a:rPr>
              <a:pPr/>
              <a:t>‹#›</a:t>
            </a:fld>
            <a:endParaRPr lang="en-US" sz="1000" dirty="0">
              <a:solidFill>
                <a:schemeClr val="bg1"/>
              </a:solidFill>
            </a:endParaRPr>
          </a:p>
        </p:txBody>
      </p:sp>
      <p:sp>
        <p:nvSpPr>
          <p:cNvPr id="12" name="Footer Placeholder 4">
            <a:extLst>
              <a:ext uri="{FF2B5EF4-FFF2-40B4-BE49-F238E27FC236}">
                <a16:creationId xmlns:a16="http://schemas.microsoft.com/office/drawing/2014/main" id="{57AA71A6-084E-A1E9-3CA0-656B6B5D831C}"/>
              </a:ext>
            </a:extLst>
          </p:cNvPr>
          <p:cNvSpPr txBox="1">
            <a:spLocks/>
          </p:cNvSpPr>
          <p:nvPr userDrawn="1"/>
        </p:nvSpPr>
        <p:spPr>
          <a:xfrm>
            <a:off x="628074"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2023 by GMO LLC. All rights reserved. For Institutional Use Only</a:t>
            </a:r>
          </a:p>
        </p:txBody>
      </p:sp>
    </p:spTree>
    <p:extLst>
      <p:ext uri="{BB962C8B-B14F-4D97-AF65-F5344CB8AC3E}">
        <p14:creationId xmlns:p14="http://schemas.microsoft.com/office/powerpoint/2010/main" val="1073300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pic>
        <p:nvPicPr>
          <p:cNvPr id="2" name="Picture 1" descr="A close-up of a logo&#10;&#10;Description automatically generated">
            <a:extLst>
              <a:ext uri="{FF2B5EF4-FFF2-40B4-BE49-F238E27FC236}">
                <a16:creationId xmlns:a16="http://schemas.microsoft.com/office/drawing/2014/main" id="{56587E6A-DA45-319D-EEE1-243FB5ACE9DC}"/>
              </a:ext>
            </a:extLst>
          </p:cNvPr>
          <p:cNvPicPr>
            <a:picLocks noChangeAspect="1"/>
          </p:cNvPicPr>
          <p:nvPr userDrawn="1"/>
        </p:nvPicPr>
        <p:blipFill rotWithShape="1">
          <a:blip r:embed="rId2"/>
          <a:srcRect l="2991" r="2673" b="5665"/>
          <a:stretch/>
        </p:blipFill>
        <p:spPr>
          <a:xfrm flipV="1">
            <a:off x="-3" y="0"/>
            <a:ext cx="13817601" cy="7772400"/>
          </a:xfrm>
          <a:prstGeom prst="rect">
            <a:avLst/>
          </a:prstGeom>
        </p:spPr>
      </p:pic>
      <p:sp>
        <p:nvSpPr>
          <p:cNvPr id="3" name="Title 1">
            <a:extLst>
              <a:ext uri="{FF2B5EF4-FFF2-40B4-BE49-F238E27FC236}">
                <a16:creationId xmlns:a16="http://schemas.microsoft.com/office/drawing/2014/main" id="{02EBEE6F-53D4-B907-23FC-1BF5A2615C16}"/>
              </a:ext>
            </a:extLst>
          </p:cNvPr>
          <p:cNvSpPr>
            <a:spLocks noGrp="1"/>
          </p:cNvSpPr>
          <p:nvPr>
            <p:ph type="ctrTitle"/>
          </p:nvPr>
        </p:nvSpPr>
        <p:spPr>
          <a:xfrm>
            <a:off x="628075" y="2586357"/>
            <a:ext cx="8820726" cy="1234758"/>
          </a:xfrm>
        </p:spPr>
        <p:txBody>
          <a:bodyPr anchor="b"/>
          <a:lstStyle>
            <a:lvl1pPr algn="l">
              <a:defRPr sz="3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4" name="Picture 3">
            <a:extLst>
              <a:ext uri="{FF2B5EF4-FFF2-40B4-BE49-F238E27FC236}">
                <a16:creationId xmlns:a16="http://schemas.microsoft.com/office/drawing/2014/main" id="{472064E1-8A3B-269F-0E09-8241A7967D3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90120" y="7285296"/>
            <a:ext cx="466344" cy="136196"/>
          </a:xfrm>
          <a:prstGeom prst="rect">
            <a:avLst/>
          </a:prstGeom>
        </p:spPr>
      </p:pic>
      <p:cxnSp>
        <p:nvCxnSpPr>
          <p:cNvPr id="5" name="Straight Connector 4">
            <a:extLst>
              <a:ext uri="{FF2B5EF4-FFF2-40B4-BE49-F238E27FC236}">
                <a16:creationId xmlns:a16="http://schemas.microsoft.com/office/drawing/2014/main" id="{29E834A1-173D-96E8-CAC3-7D2E4583E5BD}"/>
              </a:ext>
            </a:extLst>
          </p:cNvPr>
          <p:cNvCxnSpPr>
            <a:cxnSpLocks/>
          </p:cNvCxnSpPr>
          <p:nvPr userDrawn="1"/>
        </p:nvCxnSpPr>
        <p:spPr>
          <a:xfrm flipV="1">
            <a:off x="628074" y="3897153"/>
            <a:ext cx="8820726" cy="826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44FCEA5-1BE1-7123-C932-4D3A5524141D}"/>
              </a:ext>
            </a:extLst>
          </p:cNvPr>
          <p:cNvCxnSpPr/>
          <p:nvPr userDrawn="1"/>
        </p:nvCxnSpPr>
        <p:spPr>
          <a:xfrm flipV="1">
            <a:off x="628074" y="7204504"/>
            <a:ext cx="12561455" cy="5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A59261A7-EA66-56C7-283A-ECA552BDBF9E}"/>
              </a:ext>
            </a:extLst>
          </p:cNvPr>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accent2"/>
                </a:solidFill>
              </a:rPr>
              <a:t> </a:t>
            </a:r>
            <a:r>
              <a:rPr lang="en-US" sz="1000" dirty="0">
                <a:solidFill>
                  <a:schemeClr val="bg1"/>
                </a:solidFill>
              </a:rPr>
              <a:t>|</a:t>
            </a:r>
          </a:p>
        </p:txBody>
      </p:sp>
      <p:sp>
        <p:nvSpPr>
          <p:cNvPr id="9" name="Slide Number Placeholder 5">
            <a:extLst>
              <a:ext uri="{FF2B5EF4-FFF2-40B4-BE49-F238E27FC236}">
                <a16:creationId xmlns:a16="http://schemas.microsoft.com/office/drawing/2014/main" id="{B86DA0BB-F6D9-28EC-9E45-9982419D5A5C}"/>
              </a:ext>
            </a:extLst>
          </p:cNvPr>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solidFill>
                  <a:schemeClr val="bg1"/>
                </a:solidFill>
              </a:rPr>
              <a:pPr/>
              <a:t>‹#›</a:t>
            </a:fld>
            <a:endParaRPr lang="en-US" sz="1000" dirty="0">
              <a:solidFill>
                <a:schemeClr val="bg1"/>
              </a:solidFill>
            </a:endParaRPr>
          </a:p>
        </p:txBody>
      </p:sp>
      <p:sp>
        <p:nvSpPr>
          <p:cNvPr id="10" name="Footer Placeholder 4">
            <a:extLst>
              <a:ext uri="{FF2B5EF4-FFF2-40B4-BE49-F238E27FC236}">
                <a16:creationId xmlns:a16="http://schemas.microsoft.com/office/drawing/2014/main" id="{2DBFBAE3-9048-3408-C381-FDC1664AE2B2}"/>
              </a:ext>
            </a:extLst>
          </p:cNvPr>
          <p:cNvSpPr txBox="1">
            <a:spLocks/>
          </p:cNvSpPr>
          <p:nvPr userDrawn="1"/>
        </p:nvSpPr>
        <p:spPr>
          <a:xfrm>
            <a:off x="628074"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2023 by GMO LLC. All rights reserved. For Institutional Use Only</a:t>
            </a:r>
          </a:p>
        </p:txBody>
      </p:sp>
    </p:spTree>
    <p:extLst>
      <p:ext uri="{BB962C8B-B14F-4D97-AF65-F5344CB8AC3E}">
        <p14:creationId xmlns:p14="http://schemas.microsoft.com/office/powerpoint/2010/main" val="205260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Slide | Whit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66B1699-2123-9536-84BD-84EE1E40E4EC}"/>
              </a:ext>
            </a:extLst>
          </p:cNvPr>
          <p:cNvCxnSpPr>
            <a:cxnSpLocks/>
          </p:cNvCxnSpPr>
          <p:nvPr userDrawn="1"/>
        </p:nvCxnSpPr>
        <p:spPr>
          <a:xfrm flipV="1">
            <a:off x="2565175" y="3901286"/>
            <a:ext cx="8682754" cy="206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62DB2741-D9C1-F846-A8D4-7F216FB7F1D0}"/>
              </a:ext>
            </a:extLst>
          </p:cNvPr>
          <p:cNvSpPr>
            <a:spLocks noGrp="1"/>
          </p:cNvSpPr>
          <p:nvPr>
            <p:ph type="ctrTitle"/>
          </p:nvPr>
        </p:nvSpPr>
        <p:spPr>
          <a:xfrm>
            <a:off x="2565176" y="2586357"/>
            <a:ext cx="8682754" cy="1234758"/>
          </a:xfrm>
        </p:spPr>
        <p:txBody>
          <a:bodyPr anchor="b"/>
          <a:lstStyle>
            <a:lvl1pPr algn="l">
              <a:defRPr sz="3800">
                <a:solidFill>
                  <a:schemeClr val="accent5"/>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0414B01C-B4DF-50F2-7E68-8A785C849162}"/>
              </a:ext>
            </a:extLst>
          </p:cNvPr>
          <p:cNvCxnSpPr/>
          <p:nvPr userDrawn="1"/>
        </p:nvCxnSpPr>
        <p:spPr>
          <a:xfrm flipV="1">
            <a:off x="628074" y="7204504"/>
            <a:ext cx="12561455" cy="551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F09B55E2-C9F8-8452-E062-D49AFCD612AF}"/>
              </a:ext>
            </a:extLst>
          </p:cNvPr>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15" name="Slide Number Placeholder 5">
            <a:extLst>
              <a:ext uri="{FF2B5EF4-FFF2-40B4-BE49-F238E27FC236}">
                <a16:creationId xmlns:a16="http://schemas.microsoft.com/office/drawing/2014/main" id="{A8E4CE2D-487A-4F88-A2D1-ACABADB773BE}"/>
              </a:ext>
            </a:extLst>
          </p:cNvPr>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pic>
        <p:nvPicPr>
          <p:cNvPr id="16" name="Picture 15">
            <a:extLst>
              <a:ext uri="{FF2B5EF4-FFF2-40B4-BE49-F238E27FC236}">
                <a16:creationId xmlns:a16="http://schemas.microsoft.com/office/drawing/2014/main" id="{DB62AE06-7766-5648-2EEF-7DAD7DA2636C}"/>
              </a:ext>
            </a:extLst>
          </p:cNvPr>
          <p:cNvPicPr>
            <a:picLocks noChangeAspect="1"/>
          </p:cNvPicPr>
          <p:nvPr userDrawn="1"/>
        </p:nvPicPr>
        <p:blipFill>
          <a:blip r:embed="rId2"/>
          <a:stretch>
            <a:fillRect/>
          </a:stretch>
        </p:blipFill>
        <p:spPr>
          <a:xfrm>
            <a:off x="12390120" y="7285296"/>
            <a:ext cx="464594" cy="140334"/>
          </a:xfrm>
          <a:prstGeom prst="rect">
            <a:avLst/>
          </a:prstGeom>
        </p:spPr>
      </p:pic>
      <p:pic>
        <p:nvPicPr>
          <p:cNvPr id="17" name="Graphic 16">
            <a:extLst>
              <a:ext uri="{FF2B5EF4-FFF2-40B4-BE49-F238E27FC236}">
                <a16:creationId xmlns:a16="http://schemas.microsoft.com/office/drawing/2014/main" id="{5C6AC864-C940-542E-6872-2D2D6FE407F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60644"/>
          <a:stretch/>
        </p:blipFill>
        <p:spPr>
          <a:xfrm>
            <a:off x="-1" y="1610316"/>
            <a:ext cx="2184113" cy="3815394"/>
          </a:xfrm>
          <a:prstGeom prst="rect">
            <a:avLst/>
          </a:prstGeom>
        </p:spPr>
      </p:pic>
    </p:spTree>
    <p:extLst>
      <p:ext uri="{BB962C8B-B14F-4D97-AF65-F5344CB8AC3E}">
        <p14:creationId xmlns:p14="http://schemas.microsoft.com/office/powerpoint/2010/main" val="149824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37663"/>
            <a:ext cx="12561455" cy="486326"/>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marL="0" lvl="0" indent="0" algn="l" defTabSz="1005755" rtl="0" eaLnBrk="1" latinLnBrk="0" hangingPunct="1">
              <a:lnSpc>
                <a:spcPct val="100000"/>
              </a:lnSpc>
              <a:spcBef>
                <a:spcPts val="0"/>
              </a:spcBef>
              <a:buFont typeface="Arial" panose="020B0604020202020204" pitchFamily="34" charset="0"/>
              <a:buNone/>
            </a:pPr>
            <a:r>
              <a:rPr lang="en-US"/>
              <a:t>Footnotes and / or disclosure info for charts and graphs</a:t>
            </a:r>
          </a:p>
        </p:txBody>
      </p:sp>
      <p:sp>
        <p:nvSpPr>
          <p:cNvPr id="25"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6"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0"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1"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5BFC3DF2-6DDC-43DE-B5DA-503DF000BC60}"/>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BD9428-4B52-4694-98AE-E3E6B6339C4A}"/>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978C3-79CA-4BF7-8C1E-51E11E60B1E9}"/>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337685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628074" y="6643171"/>
            <a:ext cx="12561455" cy="48081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marL="0" lvl="0" indent="0" algn="l" defTabSz="1005755" rtl="0" eaLnBrk="1" latinLnBrk="0" hangingPunct="1">
              <a:lnSpc>
                <a:spcPct val="100000"/>
              </a:lnSpc>
              <a:spcBef>
                <a:spcPts val="0"/>
              </a:spcBef>
              <a:buFont typeface="Arial" panose="020B0604020202020204" pitchFamily="34" charset="0"/>
              <a:buNone/>
            </a:pPr>
            <a:r>
              <a:rPr lang="en-US"/>
              <a:t>Footnotes and / or disclosure info for charts and graphs</a:t>
            </a:r>
          </a:p>
        </p:txBody>
      </p:sp>
      <p:sp>
        <p:nvSpPr>
          <p:cNvPr id="22"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9"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C28351A4-5B1C-437E-8C90-619E0240AE1F}"/>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DC9AC3-C819-455A-9A60-7C94EBB85DC8}"/>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A9DA081-94A9-4D42-89BA-644E5AC8DDA4}"/>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68824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9" name="Content Placeholder 2"/>
          <p:cNvSpPr>
            <a:spLocks noGrp="1"/>
          </p:cNvSpPr>
          <p:nvPr>
            <p:ph idx="1"/>
          </p:nvPr>
        </p:nvSpPr>
        <p:spPr>
          <a:xfrm>
            <a:off x="1570182" y="2057401"/>
            <a:ext cx="10677236" cy="4116388"/>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sp>
        <p:nvSpPr>
          <p:cNvPr id="21" name="Text Placeholder 8"/>
          <p:cNvSpPr>
            <a:spLocks noGrp="1"/>
          </p:cNvSpPr>
          <p:nvPr>
            <p:ph type="body" sz="quarter" idx="14" hasCustomPrompt="1"/>
          </p:nvPr>
        </p:nvSpPr>
        <p:spPr>
          <a:xfrm>
            <a:off x="628074" y="6643177"/>
            <a:ext cx="12561455" cy="48081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7"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1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cxnSp>
        <p:nvCxnSpPr>
          <p:cNvPr id="10" name="Straight Connector 9">
            <a:extLst>
              <a:ext uri="{FF2B5EF4-FFF2-40B4-BE49-F238E27FC236}">
                <a16:creationId xmlns:a16="http://schemas.microsoft.com/office/drawing/2014/main" id="{A08A3C6E-ADDE-4B8D-8DF4-1E17A889BB8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96059F-EAD3-4257-9828-374A625238DB}"/>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3B431F8-2D78-4E76-B369-4C1977696BE0}"/>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02550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3" name="Content Placeholder 2"/>
          <p:cNvSpPr>
            <a:spLocks noGrp="1"/>
          </p:cNvSpPr>
          <p:nvPr>
            <p:ph idx="1"/>
          </p:nvPr>
        </p:nvSpPr>
        <p:spPr>
          <a:xfrm>
            <a:off x="1570182" y="1824039"/>
            <a:ext cx="10677236"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6" name="Text Placeholder 8"/>
          <p:cNvSpPr>
            <a:spLocks noGrp="1"/>
          </p:cNvSpPr>
          <p:nvPr>
            <p:ph type="body" sz="quarter" idx="13" hasCustomPrompt="1"/>
          </p:nvPr>
        </p:nvSpPr>
        <p:spPr>
          <a:xfrm>
            <a:off x="628074" y="6642943"/>
            <a:ext cx="12561455" cy="481046"/>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8"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2"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cxnSp>
        <p:nvCxnSpPr>
          <p:cNvPr id="8" name="Straight Connector 7">
            <a:extLst>
              <a:ext uri="{FF2B5EF4-FFF2-40B4-BE49-F238E27FC236}">
                <a16:creationId xmlns:a16="http://schemas.microsoft.com/office/drawing/2014/main" id="{5CE65982-C7F1-41DD-B3A3-940952C56827}"/>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0012B1-57A9-481F-B325-0FF3312BBFA5}"/>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EF29E8-907D-44EE-B554-208805C70B47}"/>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900284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A">
    <p:spTree>
      <p:nvGrpSpPr>
        <p:cNvPr id="1" name=""/>
        <p:cNvGrpSpPr/>
        <p:nvPr/>
      </p:nvGrpSpPr>
      <p:grpSpPr>
        <a:xfrm>
          <a:off x="0" y="0"/>
          <a:ext cx="0" cy="0"/>
          <a:chOff x="0" y="0"/>
          <a:chExt cx="0" cy="0"/>
        </a:xfrm>
      </p:grpSpPr>
      <p:sp>
        <p:nvSpPr>
          <p:cNvPr id="16" name="Text Placeholder 8"/>
          <p:cNvSpPr>
            <a:spLocks noGrp="1"/>
          </p:cNvSpPr>
          <p:nvPr>
            <p:ph type="body" sz="quarter" idx="14" hasCustomPrompt="1"/>
          </p:nvPr>
        </p:nvSpPr>
        <p:spPr>
          <a:xfrm>
            <a:off x="628074" y="6615629"/>
            <a:ext cx="12561455" cy="508360"/>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6"/>
          </p:nvPr>
        </p:nvSpPr>
        <p:spPr>
          <a:xfrm>
            <a:off x="628076" y="2058988"/>
            <a:ext cx="6145984"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3" name="Content Placeholder 2"/>
          <p:cNvSpPr>
            <a:spLocks noGrp="1"/>
          </p:cNvSpPr>
          <p:nvPr>
            <p:ph idx="17"/>
          </p:nvPr>
        </p:nvSpPr>
        <p:spPr>
          <a:xfrm>
            <a:off x="7048693" y="2058988"/>
            <a:ext cx="6140834"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4"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5"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cxnSp>
        <p:nvCxnSpPr>
          <p:cNvPr id="10" name="Straight Connector 9">
            <a:extLst>
              <a:ext uri="{FF2B5EF4-FFF2-40B4-BE49-F238E27FC236}">
                <a16:creationId xmlns:a16="http://schemas.microsoft.com/office/drawing/2014/main" id="{7C4078E7-1316-4CFE-88C9-5DA695B5D91A}"/>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27A1CD-0A22-424F-9D42-026F10CABA54}"/>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862100E-F267-4261-BB73-6D7D335E6047}"/>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205895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umn A">
    <p:spTree>
      <p:nvGrpSpPr>
        <p:cNvPr id="1" name=""/>
        <p:cNvGrpSpPr/>
        <p:nvPr/>
      </p:nvGrpSpPr>
      <p:grpSpPr>
        <a:xfrm>
          <a:off x="0" y="0"/>
          <a:ext cx="0" cy="0"/>
          <a:chOff x="0" y="0"/>
          <a:chExt cx="0" cy="0"/>
        </a:xfrm>
      </p:grpSpPr>
      <p:sp>
        <p:nvSpPr>
          <p:cNvPr id="7" name="Content Placeholder 2"/>
          <p:cNvSpPr>
            <a:spLocks noGrp="1"/>
          </p:cNvSpPr>
          <p:nvPr>
            <p:ph idx="1"/>
          </p:nvPr>
        </p:nvSpPr>
        <p:spPr>
          <a:xfrm>
            <a:off x="628073" y="1824038"/>
            <a:ext cx="6142551"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0" name="Text Placeholder 8"/>
          <p:cNvSpPr>
            <a:spLocks noGrp="1"/>
          </p:cNvSpPr>
          <p:nvPr>
            <p:ph type="body" sz="quarter" idx="13" hasCustomPrompt="1"/>
          </p:nvPr>
        </p:nvSpPr>
        <p:spPr>
          <a:xfrm>
            <a:off x="628074" y="6642941"/>
            <a:ext cx="12561455" cy="48104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6" name="Content Placeholder 2"/>
          <p:cNvSpPr>
            <a:spLocks noGrp="1"/>
          </p:cNvSpPr>
          <p:nvPr>
            <p:ph idx="14"/>
          </p:nvPr>
        </p:nvSpPr>
        <p:spPr>
          <a:xfrm>
            <a:off x="7046976" y="1824038"/>
            <a:ext cx="6142551"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2"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2"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959B6E5C-45A4-4414-94E2-F53F94B12691}"/>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DC6A20-6206-4305-9027-A0FA25EAB8CF}"/>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433D6EE-FDB5-446D-B165-2B9EED8E9373}"/>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32402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457205"/>
            <a:ext cx="12561455" cy="773115"/>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28074" y="1824038"/>
            <a:ext cx="12561455" cy="434975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4"/>
          </p:nvPr>
        </p:nvSpPr>
        <p:spPr>
          <a:xfrm>
            <a:off x="10080567" y="7270015"/>
            <a:ext cx="3108960" cy="154197"/>
          </a:xfrm>
          <a:prstGeom prst="rect">
            <a:avLst/>
          </a:prstGeom>
        </p:spPr>
        <p:txBody>
          <a:bodyPr vert="horz" lIns="0" tIns="0" rIns="0" bIns="0" rtlCol="0" anchor="b"/>
          <a:lstStyle>
            <a:lvl1pPr algn="r">
              <a:defRPr sz="1000" b="0" i="0">
                <a:solidFill>
                  <a:schemeClr val="accent1"/>
                </a:solidFill>
                <a:latin typeface="Arial Narrow" panose="020B0606020202030204" pitchFamily="34" charset="0"/>
                <a:ea typeface="Roboto Condensed" charset="0"/>
                <a:cs typeface="Arial Narrow" panose="020B0606020202030204" pitchFamily="34" charset="0"/>
              </a:defRPr>
            </a:lvl1pPr>
          </a:lstStyle>
          <a:p>
            <a:fld id="{2457ECB3-A005-674B-8D47-1AD9B25F4884}" type="slidenum">
              <a:rPr lang="en-US" smtClean="0"/>
              <a:pPr/>
              <a:t>‹#›</a:t>
            </a:fld>
            <a:endParaRPr lang="en-US"/>
          </a:p>
        </p:txBody>
      </p:sp>
      <p:sp>
        <p:nvSpPr>
          <p:cNvPr id="9" name="Footer Placeholder 4"/>
          <p:cNvSpPr txBox="1">
            <a:spLocks/>
          </p:cNvSpPr>
          <p:nvPr userDrawn="1"/>
        </p:nvSpPr>
        <p:spPr>
          <a:xfrm>
            <a:off x="628074"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2023  by GMO LLC. All rights reserved. For Institutional Use Only</a:t>
            </a:r>
          </a:p>
        </p:txBody>
      </p:sp>
    </p:spTree>
    <p:extLst>
      <p:ext uri="{BB962C8B-B14F-4D97-AF65-F5344CB8AC3E}">
        <p14:creationId xmlns:p14="http://schemas.microsoft.com/office/powerpoint/2010/main" val="37601985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6" r:id="rId4"/>
    <p:sldLayoutId id="2147483677" r:id="rId5"/>
    <p:sldLayoutId id="2147483664" r:id="rId6"/>
    <p:sldLayoutId id="2147483662" r:id="rId7"/>
    <p:sldLayoutId id="2147483665" r:id="rId8"/>
    <p:sldLayoutId id="2147483666" r:id="rId9"/>
    <p:sldLayoutId id="2147483671" r:id="rId10"/>
    <p:sldLayoutId id="2147483674" r:id="rId11"/>
    <p:sldLayoutId id="2147483672" r:id="rId12"/>
    <p:sldLayoutId id="2147483673" r:id="rId13"/>
    <p:sldLayoutId id="2147483670" r:id="rId14"/>
    <p:sldLayoutId id="2147483678" r:id="rId15"/>
    <p:sldLayoutId id="2147483704" r:id="rId16"/>
    <p:sldLayoutId id="2147483705" r:id="rId17"/>
    <p:sldLayoutId id="2147483706" r:id="rId18"/>
  </p:sldLayoutIdLst>
  <p:hf sldNum="0" hdr="0" dt="0"/>
  <p:txStyles>
    <p:titleStyle>
      <a:lvl1pPr algn="l" defTabSz="1005755" rtl="0" eaLnBrk="1" latinLnBrk="0" hangingPunct="1">
        <a:lnSpc>
          <a:spcPct val="90000"/>
        </a:lnSpc>
        <a:spcBef>
          <a:spcPct val="0"/>
        </a:spcBef>
        <a:buNone/>
        <a:defRPr sz="3200" b="0" i="0" kern="1200" cap="all" spc="100" baseline="0">
          <a:solidFill>
            <a:schemeClr val="accent2"/>
          </a:solidFill>
          <a:latin typeface="Roboto Condensed" panose="02000000000000000000" pitchFamily="2" charset="0"/>
          <a:ea typeface="Roboto Condensed" panose="02000000000000000000" pitchFamily="2" charset="0"/>
          <a:cs typeface="Roboto Condensed" panose="02000000000000000000" pitchFamily="2" charset="0"/>
        </a:defRPr>
      </a:lvl1pPr>
    </p:titleStyle>
    <p:body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755" rtl="0" eaLnBrk="1" latinLnBrk="0" hangingPunct="1">
        <a:defRPr sz="1980" kern="1200">
          <a:solidFill>
            <a:schemeClr val="tx1"/>
          </a:solidFill>
          <a:latin typeface="+mn-lt"/>
          <a:ea typeface="+mn-ea"/>
          <a:cs typeface="+mn-cs"/>
        </a:defRPr>
      </a:lvl1pPr>
      <a:lvl2pPr marL="502878" algn="l" defTabSz="1005755" rtl="0" eaLnBrk="1" latinLnBrk="0" hangingPunct="1">
        <a:defRPr sz="1980" kern="1200">
          <a:solidFill>
            <a:schemeClr val="tx1"/>
          </a:solidFill>
          <a:latin typeface="+mn-lt"/>
          <a:ea typeface="+mn-ea"/>
          <a:cs typeface="+mn-cs"/>
        </a:defRPr>
      </a:lvl2pPr>
      <a:lvl3pPr marL="1005755" algn="l" defTabSz="1005755" rtl="0" eaLnBrk="1" latinLnBrk="0" hangingPunct="1">
        <a:defRPr sz="1980" kern="1200">
          <a:solidFill>
            <a:schemeClr val="tx1"/>
          </a:solidFill>
          <a:latin typeface="+mn-lt"/>
          <a:ea typeface="+mn-ea"/>
          <a:cs typeface="+mn-cs"/>
        </a:defRPr>
      </a:lvl3pPr>
      <a:lvl4pPr marL="1508634" algn="l" defTabSz="1005755" rtl="0" eaLnBrk="1" latinLnBrk="0" hangingPunct="1">
        <a:defRPr sz="1980" kern="1200">
          <a:solidFill>
            <a:schemeClr val="tx1"/>
          </a:solidFill>
          <a:latin typeface="+mn-lt"/>
          <a:ea typeface="+mn-ea"/>
          <a:cs typeface="+mn-cs"/>
        </a:defRPr>
      </a:lvl4pPr>
      <a:lvl5pPr marL="2011512" algn="l" defTabSz="1005755" rtl="0" eaLnBrk="1" latinLnBrk="0" hangingPunct="1">
        <a:defRPr sz="1980" kern="1200">
          <a:solidFill>
            <a:schemeClr val="tx1"/>
          </a:solidFill>
          <a:latin typeface="+mn-lt"/>
          <a:ea typeface="+mn-ea"/>
          <a:cs typeface="+mn-cs"/>
        </a:defRPr>
      </a:lvl5pPr>
      <a:lvl6pPr marL="2514389" algn="l" defTabSz="1005755" rtl="0" eaLnBrk="1" latinLnBrk="0" hangingPunct="1">
        <a:defRPr sz="1980" kern="1200">
          <a:solidFill>
            <a:schemeClr val="tx1"/>
          </a:solidFill>
          <a:latin typeface="+mn-lt"/>
          <a:ea typeface="+mn-ea"/>
          <a:cs typeface="+mn-cs"/>
        </a:defRPr>
      </a:lvl6pPr>
      <a:lvl7pPr marL="3017267" algn="l" defTabSz="1005755" rtl="0" eaLnBrk="1" latinLnBrk="0" hangingPunct="1">
        <a:defRPr sz="1980" kern="1200">
          <a:solidFill>
            <a:schemeClr val="tx1"/>
          </a:solidFill>
          <a:latin typeface="+mn-lt"/>
          <a:ea typeface="+mn-ea"/>
          <a:cs typeface="+mn-cs"/>
        </a:defRPr>
      </a:lvl7pPr>
      <a:lvl8pPr marL="3520145" algn="l" defTabSz="1005755" rtl="0" eaLnBrk="1" latinLnBrk="0" hangingPunct="1">
        <a:defRPr sz="1980" kern="1200">
          <a:solidFill>
            <a:schemeClr val="tx1"/>
          </a:solidFill>
          <a:latin typeface="+mn-lt"/>
          <a:ea typeface="+mn-ea"/>
          <a:cs typeface="+mn-cs"/>
        </a:defRPr>
      </a:lvl8pPr>
      <a:lvl9pPr marL="4023023" algn="l" defTabSz="1005755" rtl="0" eaLnBrk="1" latinLnBrk="0" hangingPunct="1">
        <a:defRPr sz="19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396" userDrawn="1">
          <p15:clr>
            <a:srgbClr val="F26B43"/>
          </p15:clr>
        </p15:guide>
        <p15:guide id="3" orient="horz" pos="4608" userDrawn="1">
          <p15:clr>
            <a:srgbClr val="F26B43"/>
          </p15:clr>
        </p15:guide>
        <p15:guide id="4" pos="8308" userDrawn="1">
          <p15:clr>
            <a:srgbClr val="F26B43"/>
          </p15:clr>
        </p15:guide>
        <p15:guide id="5" orient="horz" pos="4656" userDrawn="1">
          <p15:clr>
            <a:srgbClr val="F26B43"/>
          </p15:clr>
        </p15:guide>
        <p15:guide id="6" orient="horz" pos="4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25.bin"/><Relationship Id="rId3" Type="http://schemas.openxmlformats.org/officeDocument/2006/relationships/image" Target="../media/image20.bin"/><Relationship Id="rId7" Type="http://schemas.openxmlformats.org/officeDocument/2006/relationships/image" Target="../media/image24.bin"/><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bin"/><Relationship Id="rId5" Type="http://schemas.openxmlformats.org/officeDocument/2006/relationships/image" Target="../media/image22.bin"/><Relationship Id="rId4" Type="http://schemas.openxmlformats.org/officeDocument/2006/relationships/image" Target="../media/image2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1.bin"/><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gmo.com/americas/benchmark-disclaimer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chart" Target="../charts/chart8.xml"/><Relationship Id="rId4" Type="http://schemas.openxmlformats.org/officeDocument/2006/relationships/chart" Target="../charts/char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1.jpeg"/><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chart" Target="../charts/chart12.xml"/><Relationship Id="rId3" Type="http://schemas.openxmlformats.org/officeDocument/2006/relationships/image" Target="../media/image32.png"/><Relationship Id="rId7" Type="http://schemas.openxmlformats.org/officeDocument/2006/relationships/chart" Target="../charts/chart11.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image" Target="../media/image33.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5.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7A9A-6098-4CCA-86AB-EB1CB54C2752}"/>
              </a:ext>
            </a:extLst>
          </p:cNvPr>
          <p:cNvSpPr>
            <a:spLocks noGrp="1"/>
          </p:cNvSpPr>
          <p:nvPr>
            <p:ph type="ctrTitle"/>
          </p:nvPr>
        </p:nvSpPr>
        <p:spPr/>
        <p:txBody>
          <a:bodyPr/>
          <a:lstStyle/>
          <a:p>
            <a:r>
              <a:rPr lang="en-US" dirty="0"/>
              <a:t>Beyond China</a:t>
            </a:r>
          </a:p>
        </p:txBody>
      </p:sp>
      <p:sp>
        <p:nvSpPr>
          <p:cNvPr id="3" name="Text Placeholder 2">
            <a:extLst>
              <a:ext uri="{FF2B5EF4-FFF2-40B4-BE49-F238E27FC236}">
                <a16:creationId xmlns:a16="http://schemas.microsoft.com/office/drawing/2014/main" id="{F8556A5D-2916-4241-B2FF-BE32670AB4DA}"/>
              </a:ext>
            </a:extLst>
          </p:cNvPr>
          <p:cNvSpPr>
            <a:spLocks noGrp="1"/>
          </p:cNvSpPr>
          <p:nvPr>
            <p:ph type="body" sz="quarter" idx="12"/>
          </p:nvPr>
        </p:nvSpPr>
        <p:spPr/>
        <p:txBody>
          <a:bodyPr/>
          <a:lstStyle/>
          <a:p>
            <a:r>
              <a:rPr lang="en-US" dirty="0"/>
              <a:t>Arjun Divecha</a:t>
            </a:r>
          </a:p>
        </p:txBody>
      </p:sp>
    </p:spTree>
    <p:extLst>
      <p:ext uri="{BB962C8B-B14F-4D97-AF65-F5344CB8AC3E}">
        <p14:creationId xmlns:p14="http://schemas.microsoft.com/office/powerpoint/2010/main" val="52650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0D2EA5-A3FD-8F09-D33D-DCF6C22A7030}"/>
              </a:ext>
            </a:extLst>
          </p:cNvPr>
          <p:cNvSpPr>
            <a:spLocks noGrp="1"/>
          </p:cNvSpPr>
          <p:nvPr>
            <p:ph type="body" sz="quarter" idx="14"/>
          </p:nvPr>
        </p:nvSpPr>
        <p:spPr/>
        <p:txBody>
          <a:bodyPr/>
          <a:lstStyle/>
          <a:p>
            <a:r>
              <a:rPr lang="en-US" b="1" dirty="0"/>
              <a:t>Source: GMO</a:t>
            </a:r>
          </a:p>
        </p:txBody>
      </p:sp>
      <p:sp>
        <p:nvSpPr>
          <p:cNvPr id="4" name="Title 3">
            <a:extLst>
              <a:ext uri="{FF2B5EF4-FFF2-40B4-BE49-F238E27FC236}">
                <a16:creationId xmlns:a16="http://schemas.microsoft.com/office/drawing/2014/main" id="{A252A65B-39E7-D05F-7AAF-5622008EBD9E}"/>
              </a:ext>
            </a:extLst>
          </p:cNvPr>
          <p:cNvSpPr>
            <a:spLocks noGrp="1"/>
          </p:cNvSpPr>
          <p:nvPr>
            <p:ph type="title"/>
          </p:nvPr>
        </p:nvSpPr>
        <p:spPr/>
        <p:txBody>
          <a:bodyPr/>
          <a:lstStyle/>
          <a:p>
            <a:r>
              <a:rPr lang="en-US" dirty="0"/>
              <a:t>Institutions in Emerging Markets</a:t>
            </a:r>
          </a:p>
        </p:txBody>
      </p:sp>
      <p:sp>
        <p:nvSpPr>
          <p:cNvPr id="5" name="Text Placeholder 4">
            <a:extLst>
              <a:ext uri="{FF2B5EF4-FFF2-40B4-BE49-F238E27FC236}">
                <a16:creationId xmlns:a16="http://schemas.microsoft.com/office/drawing/2014/main" id="{32A74FC8-F4C3-C42B-E726-E875E3BA0344}"/>
              </a:ext>
            </a:extLst>
          </p:cNvPr>
          <p:cNvSpPr>
            <a:spLocks noGrp="1"/>
          </p:cNvSpPr>
          <p:nvPr>
            <p:ph type="body" sz="quarter" idx="13"/>
          </p:nvPr>
        </p:nvSpPr>
        <p:spPr/>
        <p:txBody>
          <a:bodyPr/>
          <a:lstStyle/>
          <a:p>
            <a:r>
              <a:rPr lang="en-US" dirty="0"/>
              <a:t>Shaping the future or derailing progress?</a:t>
            </a:r>
          </a:p>
        </p:txBody>
      </p:sp>
      <p:graphicFrame>
        <p:nvGraphicFramePr>
          <p:cNvPr id="7" name="Table 6">
            <a:extLst>
              <a:ext uri="{FF2B5EF4-FFF2-40B4-BE49-F238E27FC236}">
                <a16:creationId xmlns:a16="http://schemas.microsoft.com/office/drawing/2014/main" id="{9A2D0E1A-5D83-14B5-9F64-B7584908B330}"/>
              </a:ext>
            </a:extLst>
          </p:cNvPr>
          <p:cNvGraphicFramePr>
            <a:graphicFrameLocks noGrp="1"/>
          </p:cNvGraphicFramePr>
          <p:nvPr>
            <p:extLst>
              <p:ext uri="{D42A27DB-BD31-4B8C-83A1-F6EECF244321}">
                <p14:modId xmlns:p14="http://schemas.microsoft.com/office/powerpoint/2010/main" val="2801573386"/>
              </p:ext>
            </p:extLst>
          </p:nvPr>
        </p:nvGraphicFramePr>
        <p:xfrm>
          <a:off x="1517128" y="2047914"/>
          <a:ext cx="11430000" cy="4754880"/>
        </p:xfrm>
        <a:graphic>
          <a:graphicData uri="http://schemas.openxmlformats.org/drawingml/2006/table">
            <a:tbl>
              <a:tblPr/>
              <a:tblGrid>
                <a:gridCol w="2011680">
                  <a:extLst>
                    <a:ext uri="{9D8B030D-6E8A-4147-A177-3AD203B41FA5}">
                      <a16:colId xmlns:a16="http://schemas.microsoft.com/office/drawing/2014/main" val="1570883633"/>
                    </a:ext>
                  </a:extLst>
                </a:gridCol>
                <a:gridCol w="1097280">
                  <a:extLst>
                    <a:ext uri="{9D8B030D-6E8A-4147-A177-3AD203B41FA5}">
                      <a16:colId xmlns:a16="http://schemas.microsoft.com/office/drawing/2014/main" val="68817162"/>
                    </a:ext>
                  </a:extLst>
                </a:gridCol>
                <a:gridCol w="1554480">
                  <a:extLst>
                    <a:ext uri="{9D8B030D-6E8A-4147-A177-3AD203B41FA5}">
                      <a16:colId xmlns:a16="http://schemas.microsoft.com/office/drawing/2014/main" val="1204529411"/>
                    </a:ext>
                  </a:extLst>
                </a:gridCol>
                <a:gridCol w="914400">
                  <a:extLst>
                    <a:ext uri="{9D8B030D-6E8A-4147-A177-3AD203B41FA5}">
                      <a16:colId xmlns:a16="http://schemas.microsoft.com/office/drawing/2014/main" val="3059362921"/>
                    </a:ext>
                  </a:extLst>
                </a:gridCol>
                <a:gridCol w="1280160">
                  <a:extLst>
                    <a:ext uri="{9D8B030D-6E8A-4147-A177-3AD203B41FA5}">
                      <a16:colId xmlns:a16="http://schemas.microsoft.com/office/drawing/2014/main" val="272844564"/>
                    </a:ext>
                  </a:extLst>
                </a:gridCol>
                <a:gridCol w="1005840">
                  <a:extLst>
                    <a:ext uri="{9D8B030D-6E8A-4147-A177-3AD203B41FA5}">
                      <a16:colId xmlns:a16="http://schemas.microsoft.com/office/drawing/2014/main" val="778737469"/>
                    </a:ext>
                  </a:extLst>
                </a:gridCol>
                <a:gridCol w="1097280">
                  <a:extLst>
                    <a:ext uri="{9D8B030D-6E8A-4147-A177-3AD203B41FA5}">
                      <a16:colId xmlns:a16="http://schemas.microsoft.com/office/drawing/2014/main" val="4128076953"/>
                    </a:ext>
                  </a:extLst>
                </a:gridCol>
                <a:gridCol w="1097280">
                  <a:extLst>
                    <a:ext uri="{9D8B030D-6E8A-4147-A177-3AD203B41FA5}">
                      <a16:colId xmlns:a16="http://schemas.microsoft.com/office/drawing/2014/main" val="2452007257"/>
                    </a:ext>
                  </a:extLst>
                </a:gridCol>
                <a:gridCol w="1371600">
                  <a:extLst>
                    <a:ext uri="{9D8B030D-6E8A-4147-A177-3AD203B41FA5}">
                      <a16:colId xmlns:a16="http://schemas.microsoft.com/office/drawing/2014/main" val="2719598609"/>
                    </a:ext>
                  </a:extLst>
                </a:gridCol>
              </a:tblGrid>
              <a:tr h="365760">
                <a:tc>
                  <a:txBody>
                    <a:bodyPr/>
                    <a:lstStyle/>
                    <a:p>
                      <a:pPr algn="l"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Country</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Electricity Supply</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Transportation Infrastructure</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Tax Policy</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Governance</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Doing Business</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Industrial Space</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FTAs with U.S./EU</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Institutional Capacity</a:t>
                      </a:r>
                    </a:p>
                  </a:txBody>
                  <a:tcPr marL="0" marR="0" marT="0" marB="0" anchor="b">
                    <a:lnL>
                      <a:noFill/>
                    </a:lnL>
                    <a:lnR>
                      <a:noFill/>
                    </a:lnR>
                    <a:lnT>
                      <a:noFill/>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4028306628"/>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Korea</a:t>
                      </a: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6894C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759DD0"/>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A8AA"/>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C8CC7"/>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B2B5"/>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1.0</a:t>
                      </a: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703054115"/>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Czech Republic</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D8CC7"/>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E2EAF6"/>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BEFF2"/>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BDCFE9"/>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999C"/>
                    </a:solidFill>
                  </a:tcPr>
                </a:tc>
                <a:tc>
                  <a:txBody>
                    <a:bodyPr/>
                    <a:lstStyle/>
                    <a:p>
                      <a:pPr algn="l"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0.9</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270443702"/>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United Arab Emirates</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9AB7DD"/>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78A0D1"/>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8D90"/>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0.9</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109008986"/>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Poland</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D7E2F2"/>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B8CCE7"/>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BEFF2"/>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D4E0F1"/>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BACEE8"/>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BD7DA"/>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5A8AC6"/>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0.8</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591149419"/>
                  </a:ext>
                </a:extLst>
              </a:tr>
              <a:tr h="365760">
                <a:tc>
                  <a:txBody>
                    <a:bodyPr/>
                    <a:lstStyle/>
                    <a:p>
                      <a:pPr algn="l" fontAlgn="b"/>
                      <a:r>
                        <a:rPr lang="en-US" sz="1800" b="0" i="0" u="none" strike="noStrike">
                          <a:solidFill>
                            <a:srgbClr val="000000"/>
                          </a:solidFill>
                          <a:effectLst/>
                          <a:latin typeface="Roboto Condensed" panose="02000000000000000000" pitchFamily="2" charset="0"/>
                          <a:ea typeface="Roboto Condensed" panose="02000000000000000000" pitchFamily="2" charset="0"/>
                        </a:rPr>
                        <a:t>Chile</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8EAFD9"/>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B5B7"/>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9ACAE"/>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80A5D4"/>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EEF2FA"/>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EFF3FB"/>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5A8AC6"/>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0.7</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742399928"/>
                  </a:ext>
                </a:extLst>
              </a:tr>
              <a:tr h="220915">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518504608"/>
                  </a:ext>
                </a:extLst>
              </a:tr>
              <a:tr h="220915">
                <a:tc>
                  <a:txBody>
                    <a:bodyPr/>
                    <a:lstStyle/>
                    <a:p>
                      <a:pPr algn="l"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a:noFill/>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807916265"/>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South Africa</a:t>
                      </a: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696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CCDAEE"/>
                    </a:solidFill>
                  </a:tcPr>
                </a:tc>
                <a:tc>
                  <a:txBody>
                    <a:bodyPr/>
                    <a:lstStyle/>
                    <a:p>
                      <a:pPr algn="ctr" fontAlgn="b"/>
                      <a:endParaRPr lang="en-US" sz="1800" b="0" i="0" u="none" strike="noStrike">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ACAE"/>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999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CBCE"/>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B9CDE8"/>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0.2</a:t>
                      </a:r>
                    </a:p>
                  </a:txBody>
                  <a:tcPr marL="0" marR="0" marT="0" marB="0" anchor="ctr">
                    <a:lnL>
                      <a:noFill/>
                    </a:lnL>
                    <a:lnR>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2273516677"/>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Kuwait</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D8E3F3"/>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A9A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E5ECF7"/>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BEC0"/>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CED0"/>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7577"/>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0.2</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728249"/>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Egypt</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BE5E8"/>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D3D6"/>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AD1D4"/>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696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8183"/>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D4E0F1"/>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0.1</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195141142"/>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Brazil</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A9AC"/>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99FA1"/>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7173"/>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6D70"/>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8696B"/>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6894CB"/>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0.0</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749303601"/>
                  </a:ext>
                </a:extLst>
              </a:tr>
              <a:tr h="365760">
                <a:tc>
                  <a:txBody>
                    <a:bodyPr/>
                    <a:lstStyle/>
                    <a:p>
                      <a:pPr algn="l"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Philippines</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88A8C"/>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99294"/>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BDBF"/>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BFC1"/>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9B0B3"/>
                    </a:solidFill>
                  </a:tcPr>
                </a:tc>
                <a:tc>
                  <a:txBody>
                    <a:bodyPr/>
                    <a:lstStyle/>
                    <a:p>
                      <a:pPr algn="ctr"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ACACD"/>
                    </a:solidFill>
                  </a:tcPr>
                </a:tc>
                <a:tc>
                  <a:txBody>
                    <a:bodyPr/>
                    <a:lstStyle/>
                    <a:p>
                      <a:pPr algn="l" fontAlgn="b"/>
                      <a:endParaRPr lang="en-US" sz="18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FCFCFF"/>
                    </a:solidFill>
                  </a:tcPr>
                </a:tc>
                <a:tc>
                  <a:txBody>
                    <a:bodyPr/>
                    <a:lstStyle/>
                    <a:p>
                      <a:pPr algn="ctr" fontAlgn="b"/>
                      <a:r>
                        <a:rPr lang="en-US" sz="1800" b="0" i="0" u="none" strike="noStrike" dirty="0">
                          <a:solidFill>
                            <a:srgbClr val="000000"/>
                          </a:solidFill>
                          <a:effectLst/>
                          <a:latin typeface="Roboto Condensed" panose="02000000000000000000" pitchFamily="2" charset="0"/>
                          <a:ea typeface="Roboto Condensed" panose="02000000000000000000" pitchFamily="2" charset="0"/>
                        </a:rPr>
                        <a:t>0.0</a:t>
                      </a:r>
                    </a:p>
                  </a:txBody>
                  <a:tcPr marL="0" marR="0" marT="0" marB="0"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889221742"/>
                  </a:ext>
                </a:extLst>
              </a:tr>
            </a:tbl>
          </a:graphicData>
        </a:graphic>
      </p:graphicFrame>
      <p:sp>
        <p:nvSpPr>
          <p:cNvPr id="12" name="TextBox 11">
            <a:extLst>
              <a:ext uri="{FF2B5EF4-FFF2-40B4-BE49-F238E27FC236}">
                <a16:creationId xmlns:a16="http://schemas.microsoft.com/office/drawing/2014/main" id="{BB529921-80F0-BC31-E1FB-306DFE05DA88}"/>
              </a:ext>
            </a:extLst>
          </p:cNvPr>
          <p:cNvSpPr txBox="1"/>
          <p:nvPr/>
        </p:nvSpPr>
        <p:spPr>
          <a:xfrm rot="16200000">
            <a:off x="723343" y="3319432"/>
            <a:ext cx="625492" cy="400110"/>
          </a:xfrm>
          <a:prstGeom prst="rect">
            <a:avLst/>
          </a:prstGeom>
          <a:noFill/>
        </p:spPr>
        <p:txBody>
          <a:bodyPr wrap="none" rtlCol="0">
            <a:spAutoFit/>
          </a:bodyPr>
          <a:lstStyle/>
          <a:p>
            <a:r>
              <a:rPr lang="en-US" sz="2000" b="1" dirty="0">
                <a:solidFill>
                  <a:schemeClr val="accent2"/>
                </a:solidFill>
                <a:latin typeface="Roboto Condensed" panose="02000000000000000000" pitchFamily="2" charset="0"/>
                <a:ea typeface="Roboto Condensed" panose="02000000000000000000" pitchFamily="2" charset="0"/>
              </a:rPr>
              <a:t>TOP</a:t>
            </a:r>
          </a:p>
        </p:txBody>
      </p:sp>
      <p:sp>
        <p:nvSpPr>
          <p:cNvPr id="13" name="TextBox 12">
            <a:extLst>
              <a:ext uri="{FF2B5EF4-FFF2-40B4-BE49-F238E27FC236}">
                <a16:creationId xmlns:a16="http://schemas.microsoft.com/office/drawing/2014/main" id="{70E4D01E-5B48-A7C9-EE0C-A75B727A0C34}"/>
              </a:ext>
            </a:extLst>
          </p:cNvPr>
          <p:cNvSpPr txBox="1"/>
          <p:nvPr/>
        </p:nvSpPr>
        <p:spPr>
          <a:xfrm rot="16200000">
            <a:off x="479687" y="5665368"/>
            <a:ext cx="1112805" cy="400110"/>
          </a:xfrm>
          <a:prstGeom prst="rect">
            <a:avLst/>
          </a:prstGeom>
          <a:noFill/>
        </p:spPr>
        <p:txBody>
          <a:bodyPr wrap="none" rtlCol="0">
            <a:spAutoFit/>
          </a:bodyPr>
          <a:lstStyle/>
          <a:p>
            <a:r>
              <a:rPr lang="en-US" sz="2000" b="1" dirty="0">
                <a:solidFill>
                  <a:schemeClr val="bg2"/>
                </a:solidFill>
                <a:latin typeface="Roboto Condensed" panose="02000000000000000000" pitchFamily="2" charset="0"/>
                <a:ea typeface="Roboto Condensed" panose="02000000000000000000" pitchFamily="2" charset="0"/>
              </a:rPr>
              <a:t>BOTTOM</a:t>
            </a:r>
          </a:p>
        </p:txBody>
      </p:sp>
      <p:cxnSp>
        <p:nvCxnSpPr>
          <p:cNvPr id="14" name="Straight Connector 13">
            <a:extLst>
              <a:ext uri="{FF2B5EF4-FFF2-40B4-BE49-F238E27FC236}">
                <a16:creationId xmlns:a16="http://schemas.microsoft.com/office/drawing/2014/main" id="{52657BBC-4E5B-5AED-03D9-D052F78AE6C5}"/>
              </a:ext>
            </a:extLst>
          </p:cNvPr>
          <p:cNvCxnSpPr>
            <a:cxnSpLocks/>
          </p:cNvCxnSpPr>
          <p:nvPr/>
        </p:nvCxnSpPr>
        <p:spPr>
          <a:xfrm>
            <a:off x="1251813" y="2609850"/>
            <a:ext cx="0" cy="181927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9A6539-18FA-37C9-EF6C-A46B266A2842}"/>
              </a:ext>
            </a:extLst>
          </p:cNvPr>
          <p:cNvCxnSpPr>
            <a:cxnSpLocks/>
          </p:cNvCxnSpPr>
          <p:nvPr/>
        </p:nvCxnSpPr>
        <p:spPr>
          <a:xfrm>
            <a:off x="1251813" y="4949047"/>
            <a:ext cx="0" cy="1832753"/>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6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2299FE9-B873-7569-ED68-0C80410D496F}"/>
              </a:ext>
            </a:extLst>
          </p:cNvPr>
          <p:cNvSpPr>
            <a:spLocks noGrp="1"/>
          </p:cNvSpPr>
          <p:nvPr>
            <p:ph type="body" sz="quarter" idx="13"/>
          </p:nvPr>
        </p:nvSpPr>
        <p:spPr/>
        <p:txBody>
          <a:bodyPr/>
          <a:lstStyle/>
          <a:p>
            <a:r>
              <a:rPr lang="en-US" b="1" dirty="0"/>
              <a:t>Source: GMO</a:t>
            </a:r>
          </a:p>
        </p:txBody>
      </p:sp>
      <p:sp>
        <p:nvSpPr>
          <p:cNvPr id="5" name="Title 4">
            <a:extLst>
              <a:ext uri="{FF2B5EF4-FFF2-40B4-BE49-F238E27FC236}">
                <a16:creationId xmlns:a16="http://schemas.microsoft.com/office/drawing/2014/main" id="{24273F5C-5310-2058-4925-15CB254C5130}"/>
              </a:ext>
            </a:extLst>
          </p:cNvPr>
          <p:cNvSpPr>
            <a:spLocks noGrp="1"/>
          </p:cNvSpPr>
          <p:nvPr>
            <p:ph type="title"/>
          </p:nvPr>
        </p:nvSpPr>
        <p:spPr/>
        <p:txBody>
          <a:bodyPr/>
          <a:lstStyle/>
          <a:p>
            <a:r>
              <a:rPr lang="en-US" dirty="0"/>
              <a:t>A Closer Look at the Most attractive countries</a:t>
            </a:r>
          </a:p>
        </p:txBody>
      </p:sp>
      <p:graphicFrame>
        <p:nvGraphicFramePr>
          <p:cNvPr id="7" name="Chart 6">
            <a:extLst>
              <a:ext uri="{FF2B5EF4-FFF2-40B4-BE49-F238E27FC236}">
                <a16:creationId xmlns:a16="http://schemas.microsoft.com/office/drawing/2014/main" id="{4FC1CCA1-E5BC-8910-DC8F-9D53AB82EA5C}"/>
              </a:ext>
            </a:extLst>
          </p:cNvPr>
          <p:cNvGraphicFramePr>
            <a:graphicFrameLocks/>
          </p:cNvGraphicFramePr>
          <p:nvPr>
            <p:extLst>
              <p:ext uri="{D42A27DB-BD31-4B8C-83A1-F6EECF244321}">
                <p14:modId xmlns:p14="http://schemas.microsoft.com/office/powerpoint/2010/main" val="2755093535"/>
              </p:ext>
            </p:extLst>
          </p:nvPr>
        </p:nvGraphicFramePr>
        <p:xfrm>
          <a:off x="1250950" y="1790700"/>
          <a:ext cx="11309926" cy="49911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4951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4CF697-FB7E-5692-35F4-FA58D9574132}"/>
              </a:ext>
            </a:extLst>
          </p:cNvPr>
          <p:cNvSpPr>
            <a:spLocks noGrp="1"/>
          </p:cNvSpPr>
          <p:nvPr>
            <p:ph type="body" sz="quarter" idx="14"/>
          </p:nvPr>
        </p:nvSpPr>
        <p:spPr/>
        <p:txBody>
          <a:bodyPr/>
          <a:lstStyle/>
          <a:p>
            <a:r>
              <a:rPr lang="en-US" b="1" dirty="0"/>
              <a:t>Source: GMO</a:t>
            </a:r>
          </a:p>
        </p:txBody>
      </p:sp>
      <p:sp>
        <p:nvSpPr>
          <p:cNvPr id="3" name="Title 2">
            <a:extLst>
              <a:ext uri="{FF2B5EF4-FFF2-40B4-BE49-F238E27FC236}">
                <a16:creationId xmlns:a16="http://schemas.microsoft.com/office/drawing/2014/main" id="{79831DEF-40AA-C887-C24F-1DEFC971AC8D}"/>
              </a:ext>
            </a:extLst>
          </p:cNvPr>
          <p:cNvSpPr>
            <a:spLocks noGrp="1"/>
          </p:cNvSpPr>
          <p:nvPr>
            <p:ph type="title"/>
          </p:nvPr>
        </p:nvSpPr>
        <p:spPr/>
        <p:txBody>
          <a:bodyPr/>
          <a:lstStyle/>
          <a:p>
            <a:r>
              <a:rPr lang="en-US" dirty="0"/>
              <a:t>Institutions in Emerging Markets</a:t>
            </a:r>
          </a:p>
        </p:txBody>
      </p:sp>
      <p:sp>
        <p:nvSpPr>
          <p:cNvPr id="4" name="Text Placeholder 3">
            <a:extLst>
              <a:ext uri="{FF2B5EF4-FFF2-40B4-BE49-F238E27FC236}">
                <a16:creationId xmlns:a16="http://schemas.microsoft.com/office/drawing/2014/main" id="{111A0458-CA38-6428-688E-4003EC36334A}"/>
              </a:ext>
            </a:extLst>
          </p:cNvPr>
          <p:cNvSpPr>
            <a:spLocks noGrp="1"/>
          </p:cNvSpPr>
          <p:nvPr>
            <p:ph type="body" sz="quarter" idx="13"/>
          </p:nvPr>
        </p:nvSpPr>
        <p:spPr/>
        <p:txBody>
          <a:bodyPr/>
          <a:lstStyle/>
          <a:p>
            <a:r>
              <a:rPr lang="en-US" dirty="0"/>
              <a:t>Institutional quality assessment</a:t>
            </a:r>
          </a:p>
        </p:txBody>
      </p:sp>
      <p:graphicFrame>
        <p:nvGraphicFramePr>
          <p:cNvPr id="6" name="Chart 5">
            <a:extLst>
              <a:ext uri="{FF2B5EF4-FFF2-40B4-BE49-F238E27FC236}">
                <a16:creationId xmlns:a16="http://schemas.microsoft.com/office/drawing/2014/main" id="{085C6CF9-A6FE-D643-C783-BA781F2E31B2}"/>
              </a:ext>
            </a:extLst>
          </p:cNvPr>
          <p:cNvGraphicFramePr>
            <a:graphicFrameLocks/>
          </p:cNvGraphicFramePr>
          <p:nvPr>
            <p:extLst>
              <p:ext uri="{D42A27DB-BD31-4B8C-83A1-F6EECF244321}">
                <p14:modId xmlns:p14="http://schemas.microsoft.com/office/powerpoint/2010/main" val="3087484999"/>
              </p:ext>
            </p:extLst>
          </p:nvPr>
        </p:nvGraphicFramePr>
        <p:xfrm>
          <a:off x="1381162" y="1926805"/>
          <a:ext cx="11029913" cy="47342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80762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D326BC-2120-B1DF-E77E-B6E6FC354101}"/>
              </a:ext>
            </a:extLst>
          </p:cNvPr>
          <p:cNvSpPr>
            <a:spLocks noGrp="1"/>
          </p:cNvSpPr>
          <p:nvPr>
            <p:ph type="body" sz="quarter" idx="13"/>
          </p:nvPr>
        </p:nvSpPr>
        <p:spPr/>
        <p:txBody>
          <a:bodyPr/>
          <a:lstStyle/>
          <a:p>
            <a:r>
              <a:rPr lang="en-US" b="1" dirty="0"/>
              <a:t>Source: Bloomberg, GMO</a:t>
            </a:r>
          </a:p>
        </p:txBody>
      </p:sp>
      <p:sp>
        <p:nvSpPr>
          <p:cNvPr id="3" name="Title 2">
            <a:extLst>
              <a:ext uri="{FF2B5EF4-FFF2-40B4-BE49-F238E27FC236}">
                <a16:creationId xmlns:a16="http://schemas.microsoft.com/office/drawing/2014/main" id="{4A35E0F7-D5BB-08DC-DB62-501B0393C649}"/>
              </a:ext>
            </a:extLst>
          </p:cNvPr>
          <p:cNvSpPr>
            <a:spLocks noGrp="1"/>
          </p:cNvSpPr>
          <p:nvPr>
            <p:ph type="title"/>
          </p:nvPr>
        </p:nvSpPr>
        <p:spPr/>
        <p:txBody>
          <a:bodyPr/>
          <a:lstStyle/>
          <a:p>
            <a:r>
              <a:rPr lang="en-US" dirty="0"/>
              <a:t>Beyond China: country framework</a:t>
            </a:r>
          </a:p>
        </p:txBody>
      </p:sp>
      <p:sp>
        <p:nvSpPr>
          <p:cNvPr id="4" name="Rectangle: Rounded Corners 3">
            <a:extLst>
              <a:ext uri="{FF2B5EF4-FFF2-40B4-BE49-F238E27FC236}">
                <a16:creationId xmlns:a16="http://schemas.microsoft.com/office/drawing/2014/main" id="{83696604-CCE4-1CE3-6983-3EB2ADDF4782}"/>
              </a:ext>
            </a:extLst>
          </p:cNvPr>
          <p:cNvSpPr/>
          <p:nvPr/>
        </p:nvSpPr>
        <p:spPr>
          <a:xfrm>
            <a:off x="1143591"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Structure in Place</a:t>
            </a:r>
          </a:p>
        </p:txBody>
      </p:sp>
      <p:sp>
        <p:nvSpPr>
          <p:cNvPr id="5" name="Rectangle: Rounded Corners 4">
            <a:extLst>
              <a:ext uri="{FF2B5EF4-FFF2-40B4-BE49-F238E27FC236}">
                <a16:creationId xmlns:a16="http://schemas.microsoft.com/office/drawing/2014/main" id="{7BB3586D-CCC5-C132-8645-69985F3E446E}"/>
              </a:ext>
            </a:extLst>
          </p:cNvPr>
          <p:cNvSpPr/>
          <p:nvPr/>
        </p:nvSpPr>
        <p:spPr>
          <a:xfrm>
            <a:off x="3162189"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 on Economy</a:t>
            </a:r>
          </a:p>
        </p:txBody>
      </p:sp>
      <p:sp>
        <p:nvSpPr>
          <p:cNvPr id="6" name="Rectangle: Rounded Corners 5">
            <a:extLst>
              <a:ext uri="{FF2B5EF4-FFF2-40B4-BE49-F238E27FC236}">
                <a16:creationId xmlns:a16="http://schemas.microsoft.com/office/drawing/2014/main" id="{DE7E16A1-35B3-1446-6FF9-6D3C92B5D42D}"/>
              </a:ext>
            </a:extLst>
          </p:cNvPr>
          <p:cNvSpPr/>
          <p:nvPr/>
        </p:nvSpPr>
        <p:spPr>
          <a:xfrm>
            <a:off x="7199385"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Domestic</a:t>
            </a:r>
            <a:br>
              <a:rPr lang="en-US" dirty="0"/>
            </a:br>
            <a:r>
              <a:rPr lang="en-US" dirty="0"/>
              <a:t>Market Size</a:t>
            </a:r>
          </a:p>
        </p:txBody>
      </p:sp>
      <p:sp>
        <p:nvSpPr>
          <p:cNvPr id="7" name="Rectangle: Rounded Corners 6">
            <a:extLst>
              <a:ext uri="{FF2B5EF4-FFF2-40B4-BE49-F238E27FC236}">
                <a16:creationId xmlns:a16="http://schemas.microsoft.com/office/drawing/2014/main" id="{94F79C8B-7255-2966-5267-119943BE875B}"/>
              </a:ext>
            </a:extLst>
          </p:cNvPr>
          <p:cNvSpPr/>
          <p:nvPr/>
        </p:nvSpPr>
        <p:spPr>
          <a:xfrm>
            <a:off x="9217983"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Institutional Capacity</a:t>
            </a:r>
          </a:p>
        </p:txBody>
      </p:sp>
      <p:sp>
        <p:nvSpPr>
          <p:cNvPr id="8" name="Rectangle: Rounded Corners 7">
            <a:extLst>
              <a:ext uri="{FF2B5EF4-FFF2-40B4-BE49-F238E27FC236}">
                <a16:creationId xmlns:a16="http://schemas.microsoft.com/office/drawing/2014/main" id="{8A92160D-94AB-D6C1-9CBE-53661E5BCAE8}"/>
              </a:ext>
            </a:extLst>
          </p:cNvPr>
          <p:cNvSpPr/>
          <p:nvPr/>
        </p:nvSpPr>
        <p:spPr>
          <a:xfrm>
            <a:off x="11236579"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Companies Relocating</a:t>
            </a:r>
          </a:p>
        </p:txBody>
      </p:sp>
      <p:sp>
        <p:nvSpPr>
          <p:cNvPr id="9" name="TextBox 8">
            <a:extLst>
              <a:ext uri="{FF2B5EF4-FFF2-40B4-BE49-F238E27FC236}">
                <a16:creationId xmlns:a16="http://schemas.microsoft.com/office/drawing/2014/main" id="{DC55A6B4-35AF-46BB-1F66-BE9F5C80FF08}"/>
              </a:ext>
            </a:extLst>
          </p:cNvPr>
          <p:cNvSpPr txBox="1"/>
          <p:nvPr/>
        </p:nvSpPr>
        <p:spPr>
          <a:xfrm rot="16200000">
            <a:off x="399493" y="3399112"/>
            <a:ext cx="625492" cy="400110"/>
          </a:xfrm>
          <a:prstGeom prst="rect">
            <a:avLst/>
          </a:prstGeom>
          <a:noFill/>
        </p:spPr>
        <p:txBody>
          <a:bodyPr wrap="none" rtlCol="0">
            <a:spAutoFit/>
          </a:bodyPr>
          <a:lstStyle/>
          <a:p>
            <a:r>
              <a:rPr lang="en-US" sz="2000" b="1" dirty="0">
                <a:solidFill>
                  <a:schemeClr val="accent2"/>
                </a:solidFill>
                <a:latin typeface="Roboto Condensed" panose="02000000000000000000" pitchFamily="2" charset="0"/>
                <a:ea typeface="Roboto Condensed" panose="02000000000000000000" pitchFamily="2" charset="0"/>
              </a:rPr>
              <a:t>TOP</a:t>
            </a:r>
          </a:p>
        </p:txBody>
      </p:sp>
      <p:sp>
        <p:nvSpPr>
          <p:cNvPr id="10" name="TextBox 9">
            <a:extLst>
              <a:ext uri="{FF2B5EF4-FFF2-40B4-BE49-F238E27FC236}">
                <a16:creationId xmlns:a16="http://schemas.microsoft.com/office/drawing/2014/main" id="{EB2DDCDB-6942-788D-4CF2-1513A66B66D1}"/>
              </a:ext>
            </a:extLst>
          </p:cNvPr>
          <p:cNvSpPr txBox="1"/>
          <p:nvPr/>
        </p:nvSpPr>
        <p:spPr>
          <a:xfrm rot="16200000">
            <a:off x="155837" y="5305395"/>
            <a:ext cx="1112805" cy="400110"/>
          </a:xfrm>
          <a:prstGeom prst="rect">
            <a:avLst/>
          </a:prstGeom>
          <a:noFill/>
        </p:spPr>
        <p:txBody>
          <a:bodyPr wrap="none" rtlCol="0">
            <a:spAutoFit/>
          </a:bodyPr>
          <a:lstStyle/>
          <a:p>
            <a:r>
              <a:rPr lang="en-US" sz="2000" b="1" dirty="0">
                <a:solidFill>
                  <a:schemeClr val="bg2"/>
                </a:solidFill>
                <a:latin typeface="Roboto Condensed" panose="02000000000000000000" pitchFamily="2" charset="0"/>
                <a:ea typeface="Roboto Condensed" panose="02000000000000000000" pitchFamily="2" charset="0"/>
              </a:rPr>
              <a:t>BOTTOM</a:t>
            </a:r>
          </a:p>
        </p:txBody>
      </p:sp>
      <p:cxnSp>
        <p:nvCxnSpPr>
          <p:cNvPr id="11" name="Straight Connector 10">
            <a:extLst>
              <a:ext uri="{FF2B5EF4-FFF2-40B4-BE49-F238E27FC236}">
                <a16:creationId xmlns:a16="http://schemas.microsoft.com/office/drawing/2014/main" id="{EB47F26B-03B7-A47B-D502-9B50ED343787}"/>
              </a:ext>
            </a:extLst>
          </p:cNvPr>
          <p:cNvCxnSpPr>
            <a:cxnSpLocks/>
          </p:cNvCxnSpPr>
          <p:nvPr/>
        </p:nvCxnSpPr>
        <p:spPr>
          <a:xfrm>
            <a:off x="927963" y="2997810"/>
            <a:ext cx="0" cy="120271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B6EE6C-69B5-B090-FB87-980A9234B85B}"/>
              </a:ext>
            </a:extLst>
          </p:cNvPr>
          <p:cNvCxnSpPr>
            <a:cxnSpLocks/>
          </p:cNvCxnSpPr>
          <p:nvPr/>
        </p:nvCxnSpPr>
        <p:spPr>
          <a:xfrm>
            <a:off x="927963" y="4905375"/>
            <a:ext cx="0" cy="12001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AD82B4-5C29-5A7C-EEF0-46B8DF4EB38B}"/>
              </a:ext>
            </a:extLst>
          </p:cNvPr>
          <p:cNvSpPr txBox="1"/>
          <p:nvPr/>
        </p:nvSpPr>
        <p:spPr>
          <a:xfrm>
            <a:off x="1230544" y="2866036"/>
            <a:ext cx="1771447" cy="1477328"/>
          </a:xfrm>
          <a:prstGeom prst="rect">
            <a:avLst/>
          </a:prstGeom>
          <a:noFill/>
        </p:spPr>
        <p:txBody>
          <a:bodyPr wrap="none" rtlCol="0">
            <a:spAutoFit/>
          </a:bodyPr>
          <a:lstStyle/>
          <a:p>
            <a:r>
              <a:rPr lang="en-US" dirty="0">
                <a:solidFill>
                  <a:schemeClr val="accent2"/>
                </a:solidFill>
              </a:rPr>
              <a:t>Czech Republic</a:t>
            </a:r>
          </a:p>
          <a:p>
            <a:r>
              <a:rPr lang="en-US" dirty="0">
                <a:solidFill>
                  <a:schemeClr val="accent2"/>
                </a:solidFill>
              </a:rPr>
              <a:t>Poland</a:t>
            </a:r>
          </a:p>
          <a:p>
            <a:r>
              <a:rPr lang="en-US" dirty="0">
                <a:solidFill>
                  <a:schemeClr val="accent2"/>
                </a:solidFill>
              </a:rPr>
              <a:t>Vietnam</a:t>
            </a:r>
          </a:p>
          <a:p>
            <a:r>
              <a:rPr lang="en-US" dirty="0">
                <a:solidFill>
                  <a:schemeClr val="accent2"/>
                </a:solidFill>
              </a:rPr>
              <a:t>Thailand</a:t>
            </a:r>
          </a:p>
          <a:p>
            <a:r>
              <a:rPr lang="en-US" dirty="0">
                <a:solidFill>
                  <a:schemeClr val="accent2"/>
                </a:solidFill>
              </a:rPr>
              <a:t>Mexico</a:t>
            </a:r>
          </a:p>
        </p:txBody>
      </p:sp>
      <p:sp>
        <p:nvSpPr>
          <p:cNvPr id="14" name="TextBox 13">
            <a:extLst>
              <a:ext uri="{FF2B5EF4-FFF2-40B4-BE49-F238E27FC236}">
                <a16:creationId xmlns:a16="http://schemas.microsoft.com/office/drawing/2014/main" id="{18170265-A19B-B47E-D7FB-15FE39BBE667}"/>
              </a:ext>
            </a:extLst>
          </p:cNvPr>
          <p:cNvSpPr txBox="1"/>
          <p:nvPr/>
        </p:nvSpPr>
        <p:spPr>
          <a:xfrm>
            <a:off x="3279759" y="2866036"/>
            <a:ext cx="1771447" cy="1477328"/>
          </a:xfrm>
          <a:prstGeom prst="rect">
            <a:avLst/>
          </a:prstGeom>
          <a:noFill/>
        </p:spPr>
        <p:txBody>
          <a:bodyPr wrap="none" rtlCol="0">
            <a:spAutoFit/>
          </a:bodyPr>
          <a:lstStyle/>
          <a:p>
            <a:r>
              <a:rPr lang="en-US" dirty="0">
                <a:solidFill>
                  <a:schemeClr val="accent2"/>
                </a:solidFill>
              </a:rPr>
              <a:t>Vietnam</a:t>
            </a:r>
          </a:p>
          <a:p>
            <a:r>
              <a:rPr lang="en-US" dirty="0">
                <a:solidFill>
                  <a:schemeClr val="accent2"/>
                </a:solidFill>
              </a:rPr>
              <a:t>Malaysia</a:t>
            </a:r>
          </a:p>
          <a:p>
            <a:r>
              <a:rPr lang="en-US" dirty="0">
                <a:solidFill>
                  <a:schemeClr val="accent2"/>
                </a:solidFill>
              </a:rPr>
              <a:t>Czech Republic</a:t>
            </a:r>
          </a:p>
          <a:p>
            <a:r>
              <a:rPr lang="en-US" dirty="0">
                <a:solidFill>
                  <a:schemeClr val="accent2"/>
                </a:solidFill>
              </a:rPr>
              <a:t>Hungary</a:t>
            </a:r>
          </a:p>
          <a:p>
            <a:r>
              <a:rPr lang="en-US" dirty="0">
                <a:solidFill>
                  <a:schemeClr val="accent2"/>
                </a:solidFill>
              </a:rPr>
              <a:t>Poland</a:t>
            </a:r>
          </a:p>
        </p:txBody>
      </p:sp>
      <p:sp>
        <p:nvSpPr>
          <p:cNvPr id="15" name="TextBox 14">
            <a:extLst>
              <a:ext uri="{FF2B5EF4-FFF2-40B4-BE49-F238E27FC236}">
                <a16:creationId xmlns:a16="http://schemas.microsoft.com/office/drawing/2014/main" id="{F860391C-111C-AEFD-180F-74D3A18DA4C8}"/>
              </a:ext>
            </a:extLst>
          </p:cNvPr>
          <p:cNvSpPr txBox="1"/>
          <p:nvPr/>
        </p:nvSpPr>
        <p:spPr>
          <a:xfrm>
            <a:off x="7310091" y="2866036"/>
            <a:ext cx="1329210" cy="1477328"/>
          </a:xfrm>
          <a:prstGeom prst="rect">
            <a:avLst/>
          </a:prstGeom>
          <a:noFill/>
        </p:spPr>
        <p:txBody>
          <a:bodyPr wrap="none" rtlCol="0">
            <a:spAutoFit/>
          </a:bodyPr>
          <a:lstStyle/>
          <a:p>
            <a:r>
              <a:rPr lang="en-US" dirty="0">
                <a:solidFill>
                  <a:schemeClr val="accent2"/>
                </a:solidFill>
              </a:rPr>
              <a:t>India</a:t>
            </a:r>
          </a:p>
          <a:p>
            <a:r>
              <a:rPr lang="en-US" dirty="0">
                <a:solidFill>
                  <a:schemeClr val="accent2"/>
                </a:solidFill>
              </a:rPr>
              <a:t>Indonesia</a:t>
            </a:r>
          </a:p>
          <a:p>
            <a:r>
              <a:rPr lang="en-US" dirty="0">
                <a:solidFill>
                  <a:schemeClr val="accent2"/>
                </a:solidFill>
              </a:rPr>
              <a:t>Brazil</a:t>
            </a:r>
          </a:p>
          <a:p>
            <a:r>
              <a:rPr lang="en-US" dirty="0">
                <a:solidFill>
                  <a:schemeClr val="accent2"/>
                </a:solidFill>
              </a:rPr>
              <a:t>Mexico</a:t>
            </a:r>
          </a:p>
          <a:p>
            <a:r>
              <a:rPr lang="en-US" dirty="0">
                <a:solidFill>
                  <a:schemeClr val="accent2"/>
                </a:solidFill>
              </a:rPr>
              <a:t>Philippines</a:t>
            </a:r>
          </a:p>
        </p:txBody>
      </p:sp>
      <p:sp>
        <p:nvSpPr>
          <p:cNvPr id="16" name="TextBox 15">
            <a:extLst>
              <a:ext uri="{FF2B5EF4-FFF2-40B4-BE49-F238E27FC236}">
                <a16:creationId xmlns:a16="http://schemas.microsoft.com/office/drawing/2014/main" id="{E5980619-2B68-7641-DBEF-347F593DB7B5}"/>
              </a:ext>
            </a:extLst>
          </p:cNvPr>
          <p:cNvSpPr txBox="1"/>
          <p:nvPr/>
        </p:nvSpPr>
        <p:spPr>
          <a:xfrm>
            <a:off x="9353349" y="2866036"/>
            <a:ext cx="1771447" cy="1477328"/>
          </a:xfrm>
          <a:prstGeom prst="rect">
            <a:avLst/>
          </a:prstGeom>
          <a:noFill/>
        </p:spPr>
        <p:txBody>
          <a:bodyPr wrap="none" rtlCol="0">
            <a:spAutoFit/>
          </a:bodyPr>
          <a:lstStyle/>
          <a:p>
            <a:r>
              <a:rPr lang="en-US" dirty="0">
                <a:solidFill>
                  <a:schemeClr val="accent2"/>
                </a:solidFill>
              </a:rPr>
              <a:t>South Korea</a:t>
            </a:r>
          </a:p>
          <a:p>
            <a:r>
              <a:rPr lang="en-US" dirty="0">
                <a:solidFill>
                  <a:schemeClr val="accent2"/>
                </a:solidFill>
              </a:rPr>
              <a:t>Czech Republic</a:t>
            </a:r>
          </a:p>
          <a:p>
            <a:r>
              <a:rPr lang="en-US" dirty="0">
                <a:solidFill>
                  <a:schemeClr val="accent2"/>
                </a:solidFill>
              </a:rPr>
              <a:t>UAE</a:t>
            </a:r>
          </a:p>
          <a:p>
            <a:r>
              <a:rPr lang="en-US" dirty="0">
                <a:solidFill>
                  <a:schemeClr val="accent2"/>
                </a:solidFill>
              </a:rPr>
              <a:t>Poland</a:t>
            </a:r>
          </a:p>
          <a:p>
            <a:r>
              <a:rPr lang="en-US" dirty="0">
                <a:solidFill>
                  <a:schemeClr val="accent2"/>
                </a:solidFill>
              </a:rPr>
              <a:t>Chile</a:t>
            </a:r>
          </a:p>
        </p:txBody>
      </p:sp>
      <p:sp>
        <p:nvSpPr>
          <p:cNvPr id="17" name="TextBox 16">
            <a:extLst>
              <a:ext uri="{FF2B5EF4-FFF2-40B4-BE49-F238E27FC236}">
                <a16:creationId xmlns:a16="http://schemas.microsoft.com/office/drawing/2014/main" id="{EA8F11E6-1737-3E3A-4214-BA95F91AAF29}"/>
              </a:ext>
            </a:extLst>
          </p:cNvPr>
          <p:cNvSpPr txBox="1"/>
          <p:nvPr/>
        </p:nvSpPr>
        <p:spPr>
          <a:xfrm>
            <a:off x="11560427" y="2866036"/>
            <a:ext cx="1329210" cy="1477328"/>
          </a:xfrm>
          <a:prstGeom prst="rect">
            <a:avLst/>
          </a:prstGeom>
          <a:noFill/>
        </p:spPr>
        <p:txBody>
          <a:bodyPr wrap="none" rtlCol="0">
            <a:spAutoFit/>
          </a:bodyPr>
          <a:lstStyle/>
          <a:p>
            <a:r>
              <a:rPr lang="en-US" dirty="0">
                <a:solidFill>
                  <a:schemeClr val="accent2"/>
                </a:solidFill>
              </a:rPr>
              <a:t>Vietnam</a:t>
            </a:r>
          </a:p>
          <a:p>
            <a:r>
              <a:rPr lang="en-US" dirty="0">
                <a:solidFill>
                  <a:schemeClr val="accent2"/>
                </a:solidFill>
              </a:rPr>
              <a:t>Mexico</a:t>
            </a:r>
          </a:p>
          <a:p>
            <a:r>
              <a:rPr lang="en-US" dirty="0">
                <a:solidFill>
                  <a:schemeClr val="accent2"/>
                </a:solidFill>
              </a:rPr>
              <a:t>Thailand</a:t>
            </a:r>
          </a:p>
          <a:p>
            <a:r>
              <a:rPr lang="en-US" dirty="0">
                <a:solidFill>
                  <a:schemeClr val="accent2"/>
                </a:solidFill>
              </a:rPr>
              <a:t>India</a:t>
            </a:r>
          </a:p>
          <a:p>
            <a:r>
              <a:rPr lang="en-US" dirty="0">
                <a:solidFill>
                  <a:schemeClr val="accent2"/>
                </a:solidFill>
              </a:rPr>
              <a:t>Philippines</a:t>
            </a:r>
          </a:p>
        </p:txBody>
      </p:sp>
      <p:cxnSp>
        <p:nvCxnSpPr>
          <p:cNvPr id="18" name="Straight Connector 17">
            <a:extLst>
              <a:ext uri="{FF2B5EF4-FFF2-40B4-BE49-F238E27FC236}">
                <a16:creationId xmlns:a16="http://schemas.microsoft.com/office/drawing/2014/main" id="{E8D01B02-D768-8C26-A086-C5E2D16E616A}"/>
              </a:ext>
            </a:extLst>
          </p:cNvPr>
          <p:cNvCxnSpPr>
            <a:cxnSpLocks/>
          </p:cNvCxnSpPr>
          <p:nvPr/>
        </p:nvCxnSpPr>
        <p:spPr>
          <a:xfrm>
            <a:off x="1244600" y="4522791"/>
            <a:ext cx="11814955"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0504733-7D8B-76AD-C873-53486E7D4F38}"/>
              </a:ext>
            </a:extLst>
          </p:cNvPr>
          <p:cNvSpPr txBox="1"/>
          <p:nvPr/>
        </p:nvSpPr>
        <p:spPr>
          <a:xfrm>
            <a:off x="1230544" y="4752967"/>
            <a:ext cx="1499128" cy="1477328"/>
          </a:xfrm>
          <a:prstGeom prst="rect">
            <a:avLst/>
          </a:prstGeom>
          <a:noFill/>
        </p:spPr>
        <p:txBody>
          <a:bodyPr wrap="none" rtlCol="0">
            <a:spAutoFit/>
          </a:bodyPr>
          <a:lstStyle/>
          <a:p>
            <a:r>
              <a:rPr lang="en-US" dirty="0">
                <a:solidFill>
                  <a:schemeClr val="bg2"/>
                </a:solidFill>
              </a:rPr>
              <a:t>Peru</a:t>
            </a:r>
          </a:p>
          <a:p>
            <a:r>
              <a:rPr lang="en-US" dirty="0">
                <a:solidFill>
                  <a:schemeClr val="bg2"/>
                </a:solidFill>
              </a:rPr>
              <a:t>Saudi Arabia</a:t>
            </a:r>
          </a:p>
          <a:p>
            <a:r>
              <a:rPr lang="en-US" dirty="0">
                <a:solidFill>
                  <a:schemeClr val="bg2"/>
                </a:solidFill>
              </a:rPr>
              <a:t>Chile</a:t>
            </a:r>
          </a:p>
          <a:p>
            <a:r>
              <a:rPr lang="en-US" dirty="0">
                <a:solidFill>
                  <a:schemeClr val="bg2"/>
                </a:solidFill>
              </a:rPr>
              <a:t>Kuwait</a:t>
            </a:r>
          </a:p>
          <a:p>
            <a:r>
              <a:rPr lang="en-US" dirty="0">
                <a:solidFill>
                  <a:schemeClr val="bg2"/>
                </a:solidFill>
              </a:rPr>
              <a:t>Qatar</a:t>
            </a:r>
          </a:p>
        </p:txBody>
      </p:sp>
      <p:sp>
        <p:nvSpPr>
          <p:cNvPr id="20" name="TextBox 19">
            <a:extLst>
              <a:ext uri="{FF2B5EF4-FFF2-40B4-BE49-F238E27FC236}">
                <a16:creationId xmlns:a16="http://schemas.microsoft.com/office/drawing/2014/main" id="{F6738059-3D28-7C84-F831-80F2D08E68E3}"/>
              </a:ext>
            </a:extLst>
          </p:cNvPr>
          <p:cNvSpPr txBox="1"/>
          <p:nvPr/>
        </p:nvSpPr>
        <p:spPr>
          <a:xfrm>
            <a:off x="3279759" y="4752967"/>
            <a:ext cx="1168910" cy="1477328"/>
          </a:xfrm>
          <a:prstGeom prst="rect">
            <a:avLst/>
          </a:prstGeom>
          <a:noFill/>
        </p:spPr>
        <p:txBody>
          <a:bodyPr wrap="none" rtlCol="0">
            <a:spAutoFit/>
          </a:bodyPr>
          <a:lstStyle/>
          <a:p>
            <a:r>
              <a:rPr lang="en-US" dirty="0">
                <a:solidFill>
                  <a:schemeClr val="bg2"/>
                </a:solidFill>
              </a:rPr>
              <a:t>Kuwait</a:t>
            </a:r>
          </a:p>
          <a:p>
            <a:r>
              <a:rPr lang="en-US" dirty="0">
                <a:solidFill>
                  <a:schemeClr val="bg2"/>
                </a:solidFill>
              </a:rPr>
              <a:t>Peru</a:t>
            </a:r>
          </a:p>
          <a:p>
            <a:r>
              <a:rPr lang="en-US" dirty="0">
                <a:solidFill>
                  <a:schemeClr val="bg2"/>
                </a:solidFill>
              </a:rPr>
              <a:t>Chile</a:t>
            </a:r>
          </a:p>
          <a:p>
            <a:r>
              <a:rPr lang="en-US" dirty="0">
                <a:solidFill>
                  <a:schemeClr val="bg2"/>
                </a:solidFill>
              </a:rPr>
              <a:t>Brazil</a:t>
            </a:r>
          </a:p>
          <a:p>
            <a:r>
              <a:rPr lang="en-US" dirty="0">
                <a:solidFill>
                  <a:schemeClr val="bg2"/>
                </a:solidFill>
              </a:rPr>
              <a:t>Colombia</a:t>
            </a:r>
          </a:p>
        </p:txBody>
      </p:sp>
      <p:sp>
        <p:nvSpPr>
          <p:cNvPr id="21" name="TextBox 20">
            <a:extLst>
              <a:ext uri="{FF2B5EF4-FFF2-40B4-BE49-F238E27FC236}">
                <a16:creationId xmlns:a16="http://schemas.microsoft.com/office/drawing/2014/main" id="{9F6CC7A3-F40C-2686-EBDB-372920DD30F5}"/>
              </a:ext>
            </a:extLst>
          </p:cNvPr>
          <p:cNvSpPr txBox="1"/>
          <p:nvPr/>
        </p:nvSpPr>
        <p:spPr>
          <a:xfrm>
            <a:off x="7310091" y="4752967"/>
            <a:ext cx="1771447" cy="1477328"/>
          </a:xfrm>
          <a:prstGeom prst="rect">
            <a:avLst/>
          </a:prstGeom>
          <a:noFill/>
        </p:spPr>
        <p:txBody>
          <a:bodyPr wrap="none" rtlCol="0">
            <a:spAutoFit/>
          </a:bodyPr>
          <a:lstStyle/>
          <a:p>
            <a:r>
              <a:rPr lang="en-US" dirty="0">
                <a:solidFill>
                  <a:schemeClr val="bg2"/>
                </a:solidFill>
              </a:rPr>
              <a:t>Czech Republic</a:t>
            </a:r>
          </a:p>
          <a:p>
            <a:r>
              <a:rPr lang="en-US" dirty="0">
                <a:solidFill>
                  <a:schemeClr val="bg2"/>
                </a:solidFill>
              </a:rPr>
              <a:t>Hungary</a:t>
            </a:r>
          </a:p>
          <a:p>
            <a:r>
              <a:rPr lang="en-US" dirty="0">
                <a:solidFill>
                  <a:schemeClr val="bg2"/>
                </a:solidFill>
              </a:rPr>
              <a:t>UAE</a:t>
            </a:r>
          </a:p>
          <a:p>
            <a:r>
              <a:rPr lang="en-US" dirty="0">
                <a:solidFill>
                  <a:schemeClr val="bg2"/>
                </a:solidFill>
              </a:rPr>
              <a:t>Kuwait</a:t>
            </a:r>
          </a:p>
          <a:p>
            <a:r>
              <a:rPr lang="en-US" dirty="0">
                <a:solidFill>
                  <a:schemeClr val="bg2"/>
                </a:solidFill>
              </a:rPr>
              <a:t>Qatar</a:t>
            </a:r>
          </a:p>
        </p:txBody>
      </p:sp>
      <p:sp>
        <p:nvSpPr>
          <p:cNvPr id="22" name="TextBox 21">
            <a:extLst>
              <a:ext uri="{FF2B5EF4-FFF2-40B4-BE49-F238E27FC236}">
                <a16:creationId xmlns:a16="http://schemas.microsoft.com/office/drawing/2014/main" id="{E74A0746-6D3E-DA4D-1286-7B17A4A8D8EC}"/>
              </a:ext>
            </a:extLst>
          </p:cNvPr>
          <p:cNvSpPr txBox="1"/>
          <p:nvPr/>
        </p:nvSpPr>
        <p:spPr>
          <a:xfrm>
            <a:off x="9353349" y="4752967"/>
            <a:ext cx="1462260" cy="1477328"/>
          </a:xfrm>
          <a:prstGeom prst="rect">
            <a:avLst/>
          </a:prstGeom>
          <a:noFill/>
        </p:spPr>
        <p:txBody>
          <a:bodyPr wrap="none" rtlCol="0">
            <a:spAutoFit/>
          </a:bodyPr>
          <a:lstStyle/>
          <a:p>
            <a:r>
              <a:rPr lang="en-US" dirty="0">
                <a:solidFill>
                  <a:schemeClr val="bg2"/>
                </a:solidFill>
              </a:rPr>
              <a:t>South Africa</a:t>
            </a:r>
          </a:p>
          <a:p>
            <a:r>
              <a:rPr lang="en-US" dirty="0">
                <a:solidFill>
                  <a:schemeClr val="bg2"/>
                </a:solidFill>
              </a:rPr>
              <a:t>Kuwait</a:t>
            </a:r>
          </a:p>
          <a:p>
            <a:r>
              <a:rPr lang="en-US" dirty="0">
                <a:solidFill>
                  <a:schemeClr val="bg2"/>
                </a:solidFill>
              </a:rPr>
              <a:t>Egypt</a:t>
            </a:r>
          </a:p>
          <a:p>
            <a:r>
              <a:rPr lang="en-US" dirty="0">
                <a:solidFill>
                  <a:schemeClr val="bg2"/>
                </a:solidFill>
              </a:rPr>
              <a:t>Brazil</a:t>
            </a:r>
          </a:p>
          <a:p>
            <a:r>
              <a:rPr lang="en-US" dirty="0">
                <a:solidFill>
                  <a:schemeClr val="bg2"/>
                </a:solidFill>
              </a:rPr>
              <a:t>Philippines</a:t>
            </a:r>
          </a:p>
        </p:txBody>
      </p:sp>
      <p:sp>
        <p:nvSpPr>
          <p:cNvPr id="23" name="TextBox 22">
            <a:extLst>
              <a:ext uri="{FF2B5EF4-FFF2-40B4-BE49-F238E27FC236}">
                <a16:creationId xmlns:a16="http://schemas.microsoft.com/office/drawing/2014/main" id="{29AA032F-F88D-50E6-EB11-935188A0D454}"/>
              </a:ext>
            </a:extLst>
          </p:cNvPr>
          <p:cNvSpPr txBox="1"/>
          <p:nvPr/>
        </p:nvSpPr>
        <p:spPr>
          <a:xfrm>
            <a:off x="11560427" y="4752967"/>
            <a:ext cx="1499128" cy="1477328"/>
          </a:xfrm>
          <a:prstGeom prst="rect">
            <a:avLst/>
          </a:prstGeom>
          <a:noFill/>
        </p:spPr>
        <p:txBody>
          <a:bodyPr wrap="none" rtlCol="0">
            <a:spAutoFit/>
          </a:bodyPr>
          <a:lstStyle/>
          <a:p>
            <a:r>
              <a:rPr lang="en-US" dirty="0">
                <a:solidFill>
                  <a:schemeClr val="bg2"/>
                </a:solidFill>
              </a:rPr>
              <a:t>Saudi Arabia</a:t>
            </a:r>
          </a:p>
          <a:p>
            <a:r>
              <a:rPr lang="en-US" dirty="0">
                <a:solidFill>
                  <a:schemeClr val="bg2"/>
                </a:solidFill>
              </a:rPr>
              <a:t>Peru</a:t>
            </a:r>
          </a:p>
          <a:p>
            <a:r>
              <a:rPr lang="en-US" dirty="0">
                <a:solidFill>
                  <a:schemeClr val="bg2"/>
                </a:solidFill>
              </a:rPr>
              <a:t>Colombia</a:t>
            </a:r>
          </a:p>
          <a:p>
            <a:r>
              <a:rPr lang="en-US" dirty="0">
                <a:solidFill>
                  <a:schemeClr val="bg2"/>
                </a:solidFill>
              </a:rPr>
              <a:t>Kuwait</a:t>
            </a:r>
          </a:p>
          <a:p>
            <a:r>
              <a:rPr lang="en-US" dirty="0">
                <a:solidFill>
                  <a:schemeClr val="bg2"/>
                </a:solidFill>
              </a:rPr>
              <a:t>Qatar</a:t>
            </a:r>
          </a:p>
        </p:txBody>
      </p:sp>
      <p:sp>
        <p:nvSpPr>
          <p:cNvPr id="24" name="Rectangle: Rounded Corners 23">
            <a:extLst>
              <a:ext uri="{FF2B5EF4-FFF2-40B4-BE49-F238E27FC236}">
                <a16:creationId xmlns:a16="http://schemas.microsoft.com/office/drawing/2014/main" id="{748982FB-06C0-3763-A984-CACEAF32EEA4}"/>
              </a:ext>
            </a:extLst>
          </p:cNvPr>
          <p:cNvSpPr/>
          <p:nvPr/>
        </p:nvSpPr>
        <p:spPr>
          <a:xfrm>
            <a:off x="5180787"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&amp; Demographics</a:t>
            </a:r>
          </a:p>
        </p:txBody>
      </p:sp>
      <p:sp>
        <p:nvSpPr>
          <p:cNvPr id="25" name="TextBox 24">
            <a:extLst>
              <a:ext uri="{FF2B5EF4-FFF2-40B4-BE49-F238E27FC236}">
                <a16:creationId xmlns:a16="http://schemas.microsoft.com/office/drawing/2014/main" id="{C42313FC-CF5B-BA8E-2F92-FFA44E06E09F}"/>
              </a:ext>
            </a:extLst>
          </p:cNvPr>
          <p:cNvSpPr txBox="1"/>
          <p:nvPr/>
        </p:nvSpPr>
        <p:spPr>
          <a:xfrm>
            <a:off x="5266833" y="2866036"/>
            <a:ext cx="1329210" cy="1477328"/>
          </a:xfrm>
          <a:prstGeom prst="rect">
            <a:avLst/>
          </a:prstGeom>
          <a:noFill/>
        </p:spPr>
        <p:txBody>
          <a:bodyPr wrap="none" rtlCol="0">
            <a:spAutoFit/>
          </a:bodyPr>
          <a:lstStyle/>
          <a:p>
            <a:r>
              <a:rPr lang="en-US" dirty="0">
                <a:solidFill>
                  <a:schemeClr val="accent2"/>
                </a:solidFill>
              </a:rPr>
              <a:t>India</a:t>
            </a:r>
          </a:p>
          <a:p>
            <a:r>
              <a:rPr lang="en-US" dirty="0">
                <a:solidFill>
                  <a:schemeClr val="accent2"/>
                </a:solidFill>
              </a:rPr>
              <a:t>Indonesia</a:t>
            </a:r>
          </a:p>
          <a:p>
            <a:r>
              <a:rPr lang="en-US" dirty="0">
                <a:solidFill>
                  <a:schemeClr val="accent2"/>
                </a:solidFill>
              </a:rPr>
              <a:t>Brazil</a:t>
            </a:r>
          </a:p>
          <a:p>
            <a:r>
              <a:rPr lang="en-US" dirty="0">
                <a:solidFill>
                  <a:schemeClr val="accent2"/>
                </a:solidFill>
              </a:rPr>
              <a:t>Philippines</a:t>
            </a:r>
          </a:p>
          <a:p>
            <a:r>
              <a:rPr lang="en-US" dirty="0">
                <a:solidFill>
                  <a:schemeClr val="accent2"/>
                </a:solidFill>
              </a:rPr>
              <a:t>Mexico</a:t>
            </a:r>
          </a:p>
        </p:txBody>
      </p:sp>
      <p:sp>
        <p:nvSpPr>
          <p:cNvPr id="26" name="TextBox 25">
            <a:extLst>
              <a:ext uri="{FF2B5EF4-FFF2-40B4-BE49-F238E27FC236}">
                <a16:creationId xmlns:a16="http://schemas.microsoft.com/office/drawing/2014/main" id="{61583B61-E44B-448C-2A7D-85624F10F33D}"/>
              </a:ext>
            </a:extLst>
          </p:cNvPr>
          <p:cNvSpPr txBox="1"/>
          <p:nvPr/>
        </p:nvSpPr>
        <p:spPr>
          <a:xfrm>
            <a:off x="5266833" y="4752967"/>
            <a:ext cx="1771447" cy="1477328"/>
          </a:xfrm>
          <a:prstGeom prst="rect">
            <a:avLst/>
          </a:prstGeom>
          <a:noFill/>
        </p:spPr>
        <p:txBody>
          <a:bodyPr wrap="none" rtlCol="0">
            <a:spAutoFit/>
          </a:bodyPr>
          <a:lstStyle/>
          <a:p>
            <a:r>
              <a:rPr lang="en-US" dirty="0">
                <a:solidFill>
                  <a:schemeClr val="bg2"/>
                </a:solidFill>
              </a:rPr>
              <a:t>Czech Republic</a:t>
            </a:r>
          </a:p>
          <a:p>
            <a:r>
              <a:rPr lang="en-US" dirty="0">
                <a:solidFill>
                  <a:schemeClr val="bg2"/>
                </a:solidFill>
              </a:rPr>
              <a:t>Qatar</a:t>
            </a:r>
          </a:p>
          <a:p>
            <a:r>
              <a:rPr lang="en-US" dirty="0">
                <a:solidFill>
                  <a:schemeClr val="bg2"/>
                </a:solidFill>
              </a:rPr>
              <a:t>Kuwait</a:t>
            </a:r>
          </a:p>
          <a:p>
            <a:r>
              <a:rPr lang="en-US" dirty="0">
                <a:solidFill>
                  <a:schemeClr val="bg2"/>
                </a:solidFill>
              </a:rPr>
              <a:t>South Korea</a:t>
            </a:r>
          </a:p>
          <a:p>
            <a:r>
              <a:rPr lang="en-US" dirty="0">
                <a:solidFill>
                  <a:schemeClr val="bg2"/>
                </a:solidFill>
              </a:rPr>
              <a:t>Greece</a:t>
            </a:r>
          </a:p>
        </p:txBody>
      </p:sp>
    </p:spTree>
    <p:extLst>
      <p:ext uri="{BB962C8B-B14F-4D97-AF65-F5344CB8AC3E}">
        <p14:creationId xmlns:p14="http://schemas.microsoft.com/office/powerpoint/2010/main" val="4252383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A714A8-A495-CBBC-D7C5-36BBA72BE926}"/>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B6244CFC-1A4F-3857-DCBE-E7389AD76347}"/>
              </a:ext>
            </a:extLst>
          </p:cNvPr>
          <p:cNvSpPr>
            <a:spLocks noGrp="1"/>
          </p:cNvSpPr>
          <p:nvPr>
            <p:ph type="title"/>
          </p:nvPr>
        </p:nvSpPr>
        <p:spPr/>
        <p:txBody>
          <a:bodyPr/>
          <a:lstStyle/>
          <a:p>
            <a:r>
              <a:rPr lang="en-US" dirty="0"/>
              <a:t>Most and least attractive countries</a:t>
            </a:r>
          </a:p>
        </p:txBody>
      </p:sp>
      <p:sp>
        <p:nvSpPr>
          <p:cNvPr id="5" name="Text Placeholder 4">
            <a:extLst>
              <a:ext uri="{FF2B5EF4-FFF2-40B4-BE49-F238E27FC236}">
                <a16:creationId xmlns:a16="http://schemas.microsoft.com/office/drawing/2014/main" id="{4B4A95ED-9D8A-D820-5B19-911AC9A85F27}"/>
              </a:ext>
            </a:extLst>
          </p:cNvPr>
          <p:cNvSpPr>
            <a:spLocks noGrp="1"/>
          </p:cNvSpPr>
          <p:nvPr>
            <p:ph type="body" sz="quarter" idx="13"/>
          </p:nvPr>
        </p:nvSpPr>
        <p:spPr/>
        <p:txBody>
          <a:bodyPr/>
          <a:lstStyle/>
          <a:p>
            <a:r>
              <a:rPr lang="en-US" dirty="0"/>
              <a:t>Who benefits from a China manufacturing exodus?</a:t>
            </a:r>
          </a:p>
        </p:txBody>
      </p:sp>
      <p:sp>
        <p:nvSpPr>
          <p:cNvPr id="12" name="TextBox 11">
            <a:extLst>
              <a:ext uri="{FF2B5EF4-FFF2-40B4-BE49-F238E27FC236}">
                <a16:creationId xmlns:a16="http://schemas.microsoft.com/office/drawing/2014/main" id="{4C8B924F-7906-8491-CEF4-6689AD99EECE}"/>
              </a:ext>
            </a:extLst>
          </p:cNvPr>
          <p:cNvSpPr txBox="1"/>
          <p:nvPr/>
        </p:nvSpPr>
        <p:spPr>
          <a:xfrm>
            <a:off x="2426512"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3" name="TextBox 12">
            <a:extLst>
              <a:ext uri="{FF2B5EF4-FFF2-40B4-BE49-F238E27FC236}">
                <a16:creationId xmlns:a16="http://schemas.microsoft.com/office/drawing/2014/main" id="{7E3302D3-813F-19C3-35E4-1938387B4629}"/>
              </a:ext>
            </a:extLst>
          </p:cNvPr>
          <p:cNvSpPr txBox="1"/>
          <p:nvPr/>
        </p:nvSpPr>
        <p:spPr>
          <a:xfrm>
            <a:off x="4586246"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4" name="TextBox 13">
            <a:extLst>
              <a:ext uri="{FF2B5EF4-FFF2-40B4-BE49-F238E27FC236}">
                <a16:creationId xmlns:a16="http://schemas.microsoft.com/office/drawing/2014/main" id="{F989C602-D55F-1FFD-C15F-55126C1AE6DB}"/>
              </a:ext>
            </a:extLst>
          </p:cNvPr>
          <p:cNvSpPr txBox="1"/>
          <p:nvPr/>
        </p:nvSpPr>
        <p:spPr>
          <a:xfrm>
            <a:off x="8905714"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5" name="TextBox 14">
            <a:extLst>
              <a:ext uri="{FF2B5EF4-FFF2-40B4-BE49-F238E27FC236}">
                <a16:creationId xmlns:a16="http://schemas.microsoft.com/office/drawing/2014/main" id="{CA088E38-AEF7-3261-5E2F-1DB933D67F61}"/>
              </a:ext>
            </a:extLst>
          </p:cNvPr>
          <p:cNvSpPr txBox="1"/>
          <p:nvPr/>
        </p:nvSpPr>
        <p:spPr>
          <a:xfrm>
            <a:off x="6745980"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6" name="Left Brace 15">
            <a:extLst>
              <a:ext uri="{FF2B5EF4-FFF2-40B4-BE49-F238E27FC236}">
                <a16:creationId xmlns:a16="http://schemas.microsoft.com/office/drawing/2014/main" id="{D024D838-1B35-E592-52CC-708891F77865}"/>
              </a:ext>
            </a:extLst>
          </p:cNvPr>
          <p:cNvSpPr/>
          <p:nvPr/>
        </p:nvSpPr>
        <p:spPr>
          <a:xfrm rot="16200000">
            <a:off x="6670013" y="-1897827"/>
            <a:ext cx="509487" cy="1089644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A3E1117-0B77-120A-8BC2-64CB9B9E1DD1}"/>
              </a:ext>
            </a:extLst>
          </p:cNvPr>
          <p:cNvSpPr txBox="1"/>
          <p:nvPr/>
        </p:nvSpPr>
        <p:spPr>
          <a:xfrm>
            <a:off x="11065448"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grpSp>
        <p:nvGrpSpPr>
          <p:cNvPr id="39" name="Group 38">
            <a:extLst>
              <a:ext uri="{FF2B5EF4-FFF2-40B4-BE49-F238E27FC236}">
                <a16:creationId xmlns:a16="http://schemas.microsoft.com/office/drawing/2014/main" id="{8DC32612-D09B-1D3F-D873-5613E44ACDDF}"/>
              </a:ext>
            </a:extLst>
          </p:cNvPr>
          <p:cNvGrpSpPr/>
          <p:nvPr/>
        </p:nvGrpSpPr>
        <p:grpSpPr>
          <a:xfrm>
            <a:off x="1269678" y="3869323"/>
            <a:ext cx="11274747" cy="1802755"/>
            <a:chOff x="1269678" y="3869323"/>
            <a:chExt cx="11274747" cy="1802755"/>
          </a:xfrm>
        </p:grpSpPr>
        <p:sp>
          <p:nvSpPr>
            <p:cNvPr id="20" name="Arrow: Left-Right 19">
              <a:extLst>
                <a:ext uri="{FF2B5EF4-FFF2-40B4-BE49-F238E27FC236}">
                  <a16:creationId xmlns:a16="http://schemas.microsoft.com/office/drawing/2014/main" id="{4D7E3614-38C6-6C32-A1E9-DE7EBE73583D}"/>
                </a:ext>
              </a:extLst>
            </p:cNvPr>
            <p:cNvSpPr/>
            <p:nvPr/>
          </p:nvSpPr>
          <p:spPr>
            <a:xfrm>
              <a:off x="1269678" y="4291862"/>
              <a:ext cx="11274747" cy="936847"/>
            </a:xfrm>
            <a:prstGeom prst="leftRightArrow">
              <a:avLst/>
            </a:prstGeom>
            <a:gradFill>
              <a:gsLst>
                <a:gs pos="0">
                  <a:schemeClr val="accent2">
                    <a:lumMod val="20000"/>
                    <a:lumOff val="80000"/>
                  </a:schemeClr>
                </a:gs>
                <a:gs pos="100000">
                  <a:schemeClr val="accent2">
                    <a:lumMod val="75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5" dirty="0"/>
            </a:p>
          </p:txBody>
        </p:sp>
        <p:graphicFrame>
          <p:nvGraphicFramePr>
            <p:cNvPr id="31" name="Chart 30">
              <a:extLst>
                <a:ext uri="{FF2B5EF4-FFF2-40B4-BE49-F238E27FC236}">
                  <a16:creationId xmlns:a16="http://schemas.microsoft.com/office/drawing/2014/main" id="{8BD511BB-24B2-07D0-53D8-4450FAC7B0E0}"/>
                </a:ext>
              </a:extLst>
            </p:cNvPr>
            <p:cNvGraphicFramePr>
              <a:graphicFrameLocks/>
            </p:cNvGraphicFramePr>
            <p:nvPr>
              <p:extLst>
                <p:ext uri="{D42A27DB-BD31-4B8C-83A1-F6EECF244321}">
                  <p14:modId xmlns:p14="http://schemas.microsoft.com/office/powerpoint/2010/main" val="318707279"/>
                </p:ext>
              </p:extLst>
            </p:nvPr>
          </p:nvGraphicFramePr>
          <p:xfrm>
            <a:off x="1492548" y="3869323"/>
            <a:ext cx="10695658" cy="1802755"/>
          </p:xfrm>
          <a:graphic>
            <a:graphicData uri="http://schemas.openxmlformats.org/drawingml/2006/chart">
              <c:chart xmlns:c="http://schemas.openxmlformats.org/drawingml/2006/chart" xmlns:r="http://schemas.openxmlformats.org/officeDocument/2006/relationships" r:id="rId3"/>
            </a:graphicData>
          </a:graphic>
        </p:graphicFrame>
        <p:sp>
          <p:nvSpPr>
            <p:cNvPr id="21" name="TextBox 20">
              <a:extLst>
                <a:ext uri="{FF2B5EF4-FFF2-40B4-BE49-F238E27FC236}">
                  <a16:creationId xmlns:a16="http://schemas.microsoft.com/office/drawing/2014/main" id="{3DC28028-F570-8CCB-69CD-FBB911223A71}"/>
                </a:ext>
              </a:extLst>
            </p:cNvPr>
            <p:cNvSpPr txBox="1"/>
            <p:nvPr/>
          </p:nvSpPr>
          <p:spPr>
            <a:xfrm>
              <a:off x="1774515" y="4059122"/>
              <a:ext cx="872355"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Kuwait</a:t>
              </a:r>
            </a:p>
          </p:txBody>
        </p:sp>
        <p:sp>
          <p:nvSpPr>
            <p:cNvPr id="22" name="TextBox 21">
              <a:extLst>
                <a:ext uri="{FF2B5EF4-FFF2-40B4-BE49-F238E27FC236}">
                  <a16:creationId xmlns:a16="http://schemas.microsoft.com/office/drawing/2014/main" id="{179B52D7-EDBA-9231-3F63-B57FFEB79F02}"/>
                </a:ext>
              </a:extLst>
            </p:cNvPr>
            <p:cNvSpPr txBox="1"/>
            <p:nvPr/>
          </p:nvSpPr>
          <p:spPr>
            <a:xfrm>
              <a:off x="2828667" y="5082584"/>
              <a:ext cx="739306"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Qatar</a:t>
              </a:r>
            </a:p>
          </p:txBody>
        </p:sp>
        <p:sp>
          <p:nvSpPr>
            <p:cNvPr id="23" name="TextBox 22">
              <a:extLst>
                <a:ext uri="{FF2B5EF4-FFF2-40B4-BE49-F238E27FC236}">
                  <a16:creationId xmlns:a16="http://schemas.microsoft.com/office/drawing/2014/main" id="{ECBF7A46-ACBE-A54C-60D3-FBBD3B905341}"/>
                </a:ext>
              </a:extLst>
            </p:cNvPr>
            <p:cNvSpPr txBox="1"/>
            <p:nvPr/>
          </p:nvSpPr>
          <p:spPr>
            <a:xfrm>
              <a:off x="3512362" y="4059122"/>
              <a:ext cx="708848"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Chile</a:t>
              </a:r>
            </a:p>
          </p:txBody>
        </p:sp>
        <p:sp>
          <p:nvSpPr>
            <p:cNvPr id="24" name="TextBox 23">
              <a:extLst>
                <a:ext uri="{FF2B5EF4-FFF2-40B4-BE49-F238E27FC236}">
                  <a16:creationId xmlns:a16="http://schemas.microsoft.com/office/drawing/2014/main" id="{631B262E-5D91-BA70-1B7C-93C993C95985}"/>
                </a:ext>
              </a:extLst>
            </p:cNvPr>
            <p:cNvSpPr txBox="1"/>
            <p:nvPr/>
          </p:nvSpPr>
          <p:spPr>
            <a:xfrm>
              <a:off x="3579826" y="5082584"/>
              <a:ext cx="1148072"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Colombia</a:t>
              </a:r>
            </a:p>
          </p:txBody>
        </p:sp>
        <p:sp>
          <p:nvSpPr>
            <p:cNvPr id="25" name="TextBox 24">
              <a:extLst>
                <a:ext uri="{FF2B5EF4-FFF2-40B4-BE49-F238E27FC236}">
                  <a16:creationId xmlns:a16="http://schemas.microsoft.com/office/drawing/2014/main" id="{7D05A484-213D-C1B8-0355-0CB34FD9A626}"/>
                </a:ext>
              </a:extLst>
            </p:cNvPr>
            <p:cNvSpPr txBox="1"/>
            <p:nvPr/>
          </p:nvSpPr>
          <p:spPr>
            <a:xfrm>
              <a:off x="4170568" y="4059122"/>
              <a:ext cx="1489510"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Saudi Arabia</a:t>
              </a:r>
            </a:p>
          </p:txBody>
        </p:sp>
        <p:sp>
          <p:nvSpPr>
            <p:cNvPr id="26" name="TextBox 30">
              <a:extLst>
                <a:ext uri="{FF2B5EF4-FFF2-40B4-BE49-F238E27FC236}">
                  <a16:creationId xmlns:a16="http://schemas.microsoft.com/office/drawing/2014/main" id="{1F18EDB1-9407-7F02-5B21-D6B643075304}"/>
                </a:ext>
              </a:extLst>
            </p:cNvPr>
            <p:cNvSpPr txBox="1"/>
            <p:nvPr/>
          </p:nvSpPr>
          <p:spPr>
            <a:xfrm>
              <a:off x="8650722" y="5082584"/>
              <a:ext cx="1186543"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Indonesia</a:t>
              </a:r>
            </a:p>
          </p:txBody>
        </p:sp>
        <p:sp>
          <p:nvSpPr>
            <p:cNvPr id="27" name="TextBox 30">
              <a:extLst>
                <a:ext uri="{FF2B5EF4-FFF2-40B4-BE49-F238E27FC236}">
                  <a16:creationId xmlns:a16="http://schemas.microsoft.com/office/drawing/2014/main" id="{661A2F73-F742-E458-AF14-12D3546E1871}"/>
                </a:ext>
              </a:extLst>
            </p:cNvPr>
            <p:cNvSpPr txBox="1"/>
            <p:nvPr/>
          </p:nvSpPr>
          <p:spPr>
            <a:xfrm>
              <a:off x="9733146" y="5082584"/>
              <a:ext cx="691216"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India</a:t>
              </a:r>
            </a:p>
          </p:txBody>
        </p:sp>
        <p:sp>
          <p:nvSpPr>
            <p:cNvPr id="28" name="TextBox 30">
              <a:extLst>
                <a:ext uri="{FF2B5EF4-FFF2-40B4-BE49-F238E27FC236}">
                  <a16:creationId xmlns:a16="http://schemas.microsoft.com/office/drawing/2014/main" id="{7C450534-B0A2-5323-95C7-7AD23494AA45}"/>
                </a:ext>
              </a:extLst>
            </p:cNvPr>
            <p:cNvSpPr txBox="1"/>
            <p:nvPr/>
          </p:nvSpPr>
          <p:spPr>
            <a:xfrm>
              <a:off x="10700418" y="5082584"/>
              <a:ext cx="928460"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Mexico</a:t>
              </a:r>
            </a:p>
          </p:txBody>
        </p:sp>
        <p:sp>
          <p:nvSpPr>
            <p:cNvPr id="29" name="TextBox 30">
              <a:extLst>
                <a:ext uri="{FF2B5EF4-FFF2-40B4-BE49-F238E27FC236}">
                  <a16:creationId xmlns:a16="http://schemas.microsoft.com/office/drawing/2014/main" id="{910DAA6F-DC06-A305-DD9C-430FFEB29AFC}"/>
                </a:ext>
              </a:extLst>
            </p:cNvPr>
            <p:cNvSpPr txBox="1"/>
            <p:nvPr/>
          </p:nvSpPr>
          <p:spPr>
            <a:xfrm>
              <a:off x="9094993" y="4059122"/>
              <a:ext cx="1072730"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Thailand</a:t>
              </a:r>
            </a:p>
          </p:txBody>
        </p:sp>
        <p:sp>
          <p:nvSpPr>
            <p:cNvPr id="30" name="TextBox 30">
              <a:extLst>
                <a:ext uri="{FF2B5EF4-FFF2-40B4-BE49-F238E27FC236}">
                  <a16:creationId xmlns:a16="http://schemas.microsoft.com/office/drawing/2014/main" id="{EA9F8B30-0245-885F-3B89-65FA013A9079}"/>
                </a:ext>
              </a:extLst>
            </p:cNvPr>
            <p:cNvSpPr txBox="1"/>
            <p:nvPr/>
          </p:nvSpPr>
          <p:spPr>
            <a:xfrm>
              <a:off x="11029243" y="4059122"/>
              <a:ext cx="1037466"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Vietnam</a:t>
              </a:r>
            </a:p>
          </p:txBody>
        </p:sp>
      </p:grpSp>
      <p:sp>
        <p:nvSpPr>
          <p:cNvPr id="32" name="Rectangle: Rounded Corners 31">
            <a:extLst>
              <a:ext uri="{FF2B5EF4-FFF2-40B4-BE49-F238E27FC236}">
                <a16:creationId xmlns:a16="http://schemas.microsoft.com/office/drawing/2014/main" id="{F717F42A-B9AE-0DC1-B4A3-DBB2DDCC789C}"/>
              </a:ext>
            </a:extLst>
          </p:cNvPr>
          <p:cNvSpPr/>
          <p:nvPr/>
        </p:nvSpPr>
        <p:spPr>
          <a:xfrm>
            <a:off x="533156"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Structure in Place</a:t>
            </a:r>
          </a:p>
        </p:txBody>
      </p:sp>
      <p:sp>
        <p:nvSpPr>
          <p:cNvPr id="33" name="Rectangle: Rounded Corners 32">
            <a:extLst>
              <a:ext uri="{FF2B5EF4-FFF2-40B4-BE49-F238E27FC236}">
                <a16:creationId xmlns:a16="http://schemas.microsoft.com/office/drawing/2014/main" id="{9F88A15C-FBEC-4F2A-D7C9-8ED84989825C}"/>
              </a:ext>
            </a:extLst>
          </p:cNvPr>
          <p:cNvSpPr/>
          <p:nvPr/>
        </p:nvSpPr>
        <p:spPr>
          <a:xfrm>
            <a:off x="2692890"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 on Economy</a:t>
            </a:r>
          </a:p>
        </p:txBody>
      </p:sp>
      <p:sp>
        <p:nvSpPr>
          <p:cNvPr id="34" name="Rectangle: Rounded Corners 33">
            <a:extLst>
              <a:ext uri="{FF2B5EF4-FFF2-40B4-BE49-F238E27FC236}">
                <a16:creationId xmlns:a16="http://schemas.microsoft.com/office/drawing/2014/main" id="{1A6D74E3-4248-DFFA-8804-1AC8B01E020F}"/>
              </a:ext>
            </a:extLst>
          </p:cNvPr>
          <p:cNvSpPr/>
          <p:nvPr/>
        </p:nvSpPr>
        <p:spPr>
          <a:xfrm>
            <a:off x="7012358"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Domestic</a:t>
            </a:r>
            <a:br>
              <a:rPr lang="en-US" dirty="0"/>
            </a:br>
            <a:r>
              <a:rPr lang="en-US" dirty="0"/>
              <a:t>Market Size</a:t>
            </a:r>
          </a:p>
        </p:txBody>
      </p:sp>
      <p:sp>
        <p:nvSpPr>
          <p:cNvPr id="35" name="Rectangle: Rounded Corners 34">
            <a:extLst>
              <a:ext uri="{FF2B5EF4-FFF2-40B4-BE49-F238E27FC236}">
                <a16:creationId xmlns:a16="http://schemas.microsoft.com/office/drawing/2014/main" id="{FE1576F2-F6B1-9527-24F3-59FB17260253}"/>
              </a:ext>
            </a:extLst>
          </p:cNvPr>
          <p:cNvSpPr/>
          <p:nvPr/>
        </p:nvSpPr>
        <p:spPr>
          <a:xfrm>
            <a:off x="9172092"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Institutional Capacity</a:t>
            </a:r>
          </a:p>
        </p:txBody>
      </p:sp>
      <p:sp>
        <p:nvSpPr>
          <p:cNvPr id="36" name="Rectangle: Rounded Corners 35">
            <a:extLst>
              <a:ext uri="{FF2B5EF4-FFF2-40B4-BE49-F238E27FC236}">
                <a16:creationId xmlns:a16="http://schemas.microsoft.com/office/drawing/2014/main" id="{F07191E0-7C44-0FA8-6285-14B048FFA4CD}"/>
              </a:ext>
            </a:extLst>
          </p:cNvPr>
          <p:cNvSpPr/>
          <p:nvPr/>
        </p:nvSpPr>
        <p:spPr>
          <a:xfrm>
            <a:off x="11331829"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Companies Relocating</a:t>
            </a:r>
          </a:p>
        </p:txBody>
      </p:sp>
      <p:sp>
        <p:nvSpPr>
          <p:cNvPr id="37" name="Rectangle: Rounded Corners 36">
            <a:extLst>
              <a:ext uri="{FF2B5EF4-FFF2-40B4-BE49-F238E27FC236}">
                <a16:creationId xmlns:a16="http://schemas.microsoft.com/office/drawing/2014/main" id="{3601EDA4-7BAF-4C33-CF84-E3E9F3A925F5}"/>
              </a:ext>
            </a:extLst>
          </p:cNvPr>
          <p:cNvSpPr/>
          <p:nvPr/>
        </p:nvSpPr>
        <p:spPr>
          <a:xfrm>
            <a:off x="4852624"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&amp; Demographics</a:t>
            </a:r>
          </a:p>
        </p:txBody>
      </p:sp>
    </p:spTree>
    <p:extLst>
      <p:ext uri="{BB962C8B-B14F-4D97-AF65-F5344CB8AC3E}">
        <p14:creationId xmlns:p14="http://schemas.microsoft.com/office/powerpoint/2010/main" val="3714107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DD5BB85-B3AE-315C-CF36-54E9AF2E8D31}"/>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46B0A108-AEAD-6E9B-A1BA-219FBA36B26B}"/>
              </a:ext>
            </a:extLst>
          </p:cNvPr>
          <p:cNvSpPr>
            <a:spLocks noGrp="1"/>
          </p:cNvSpPr>
          <p:nvPr>
            <p:ph type="title"/>
          </p:nvPr>
        </p:nvSpPr>
        <p:spPr/>
        <p:txBody>
          <a:bodyPr/>
          <a:lstStyle/>
          <a:p>
            <a:r>
              <a:rPr lang="en-US" dirty="0"/>
              <a:t>Top and Bottom countries on this metric</a:t>
            </a:r>
          </a:p>
        </p:txBody>
      </p:sp>
      <p:graphicFrame>
        <p:nvGraphicFramePr>
          <p:cNvPr id="7" name="Table 6">
            <a:extLst>
              <a:ext uri="{FF2B5EF4-FFF2-40B4-BE49-F238E27FC236}">
                <a16:creationId xmlns:a16="http://schemas.microsoft.com/office/drawing/2014/main" id="{557190EA-D48F-B640-23DB-919E13AB7F1B}"/>
              </a:ext>
            </a:extLst>
          </p:cNvPr>
          <p:cNvGraphicFramePr>
            <a:graphicFrameLocks noGrp="1"/>
          </p:cNvGraphicFramePr>
          <p:nvPr>
            <p:extLst>
              <p:ext uri="{D42A27DB-BD31-4B8C-83A1-F6EECF244321}">
                <p14:modId xmlns:p14="http://schemas.microsoft.com/office/powerpoint/2010/main" val="684442049"/>
              </p:ext>
            </p:extLst>
          </p:nvPr>
        </p:nvGraphicFramePr>
        <p:xfrm>
          <a:off x="2194560" y="1882201"/>
          <a:ext cx="9418320" cy="4899184"/>
        </p:xfrm>
        <a:graphic>
          <a:graphicData uri="http://schemas.openxmlformats.org/drawingml/2006/table">
            <a:tbl>
              <a:tblPr firstRow="1" bandRow="1"/>
              <a:tblGrid>
                <a:gridCol w="2926080">
                  <a:extLst>
                    <a:ext uri="{9D8B030D-6E8A-4147-A177-3AD203B41FA5}">
                      <a16:colId xmlns:a16="http://schemas.microsoft.com/office/drawing/2014/main" val="228932870"/>
                    </a:ext>
                  </a:extLst>
                </a:gridCol>
                <a:gridCol w="1188720">
                  <a:extLst>
                    <a:ext uri="{9D8B030D-6E8A-4147-A177-3AD203B41FA5}">
                      <a16:colId xmlns:a16="http://schemas.microsoft.com/office/drawing/2014/main" val="4113531333"/>
                    </a:ext>
                  </a:extLst>
                </a:gridCol>
                <a:gridCol w="1188720">
                  <a:extLst>
                    <a:ext uri="{9D8B030D-6E8A-4147-A177-3AD203B41FA5}">
                      <a16:colId xmlns:a16="http://schemas.microsoft.com/office/drawing/2014/main" val="1117240447"/>
                    </a:ext>
                  </a:extLst>
                </a:gridCol>
                <a:gridCol w="2926080">
                  <a:extLst>
                    <a:ext uri="{9D8B030D-6E8A-4147-A177-3AD203B41FA5}">
                      <a16:colId xmlns:a16="http://schemas.microsoft.com/office/drawing/2014/main" val="3083599739"/>
                    </a:ext>
                  </a:extLst>
                </a:gridCol>
                <a:gridCol w="1188720">
                  <a:extLst>
                    <a:ext uri="{9D8B030D-6E8A-4147-A177-3AD203B41FA5}">
                      <a16:colId xmlns:a16="http://schemas.microsoft.com/office/drawing/2014/main" val="57334266"/>
                    </a:ext>
                  </a:extLst>
                </a:gridCol>
              </a:tblGrid>
              <a:tr h="314681">
                <a:tc>
                  <a:txBody>
                    <a:bodyPr/>
                    <a:lstStyle/>
                    <a:p>
                      <a:pPr algn="l" rtl="0" fontAlgn="ctr"/>
                      <a:r>
                        <a:rPr lang="en-US" sz="2400" b="1"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Final Score</a:t>
                      </a:r>
                    </a:p>
                  </a:txBody>
                  <a:tcPr marL="7144" marR="7144" marT="7144" marB="0" anchor="b">
                    <a:lnL>
                      <a:noFill/>
                    </a:lnL>
                    <a:lnR>
                      <a:noFill/>
                    </a:lnR>
                    <a:lnT>
                      <a:noFill/>
                    </a:lnT>
                    <a:lnB w="12700" cap="flat" cmpd="sng" algn="ctr">
                      <a:solidFill>
                        <a:srgbClr val="013957"/>
                      </a:solidFill>
                      <a:prstDash val="solid"/>
                      <a:round/>
                      <a:headEnd type="none" w="med" len="med"/>
                      <a:tailEnd type="none" w="med" len="med"/>
                    </a:lnB>
                    <a:noFill/>
                  </a:tcPr>
                </a:tc>
                <a:tc>
                  <a:txBody>
                    <a:bodyPr/>
                    <a:lstStyle/>
                    <a:p>
                      <a:pPr algn="l" fontAlgn="t"/>
                      <a:r>
                        <a:rPr lang="en-US" sz="2400" b="1" i="0" u="none" strike="noStrike" dirty="0">
                          <a:solidFill>
                            <a:srgbClr val="000000"/>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 </a:t>
                      </a:r>
                    </a:p>
                  </a:txBody>
                  <a:tcPr marL="7144" marR="7144" marT="7144" marB="0">
                    <a:lnL>
                      <a:noFill/>
                    </a:lnL>
                    <a:lnR>
                      <a:noFill/>
                    </a:lnR>
                    <a:lnT>
                      <a:noFill/>
                    </a:lnT>
                    <a:lnB w="12700" cap="flat" cmpd="sng" algn="ctr">
                      <a:solidFill>
                        <a:srgbClr val="013957"/>
                      </a:solidFill>
                      <a:prstDash val="solid"/>
                      <a:round/>
                      <a:headEnd type="none" w="med" len="med"/>
                      <a:tailEnd type="none" w="med" len="med"/>
                    </a:lnB>
                    <a:noFill/>
                  </a:tcPr>
                </a:tc>
                <a:tc>
                  <a:txBody>
                    <a:bodyPr/>
                    <a:lstStyle/>
                    <a:p>
                      <a:pPr algn="l" fontAlgn="t"/>
                      <a:endParaRPr lang="en-US" sz="2400" b="1" i="0" u="none" strike="noStrike" dirty="0">
                        <a:solidFill>
                          <a:srgbClr val="000000"/>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144" marR="7144" marT="7144" marB="0">
                    <a:lnL>
                      <a:noFill/>
                    </a:lnL>
                    <a:lnR>
                      <a:noFill/>
                    </a:lnR>
                    <a:lnT>
                      <a:noFill/>
                    </a:lnT>
                    <a:lnB>
                      <a:noFill/>
                    </a:lnB>
                    <a:noFill/>
                  </a:tcPr>
                </a:tc>
                <a:tc>
                  <a:txBody>
                    <a:bodyPr/>
                    <a:lstStyle/>
                    <a:p>
                      <a:pPr marL="0" marR="0" lvl="0" indent="0" algn="l" defTabSz="1005840" rtl="0" eaLnBrk="1" fontAlgn="t" latinLnBrk="0" hangingPunct="1">
                        <a:lnSpc>
                          <a:spcPct val="100000"/>
                        </a:lnSpc>
                        <a:spcBef>
                          <a:spcPts val="0"/>
                        </a:spcBef>
                        <a:spcAft>
                          <a:spcPts val="0"/>
                        </a:spcAft>
                        <a:buClrTx/>
                        <a:buSzTx/>
                        <a:buFontTx/>
                        <a:buNone/>
                        <a:tabLst/>
                        <a:defRPr/>
                      </a:pPr>
                      <a:r>
                        <a:rPr lang="en-US" sz="2400" b="1"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Final Score</a:t>
                      </a:r>
                    </a:p>
                  </a:txBody>
                  <a:tcPr marL="7144" marR="7144" marT="7144" marB="0" anchor="b">
                    <a:lnL>
                      <a:noFill/>
                    </a:lnL>
                    <a:lnR>
                      <a:noFill/>
                    </a:lnR>
                    <a:lnT>
                      <a:noFill/>
                    </a:lnT>
                    <a:lnB w="12700" cap="flat" cmpd="sng" algn="ctr">
                      <a:solidFill>
                        <a:srgbClr val="013957"/>
                      </a:solidFill>
                      <a:prstDash val="solid"/>
                      <a:round/>
                      <a:headEnd type="none" w="med" len="med"/>
                      <a:tailEnd type="none" w="med" len="med"/>
                    </a:lnB>
                    <a:noFill/>
                  </a:tcPr>
                </a:tc>
                <a:tc>
                  <a:txBody>
                    <a:bodyPr/>
                    <a:lstStyle/>
                    <a:p>
                      <a:pPr algn="ctr" fontAlgn="t"/>
                      <a:r>
                        <a:rPr lang="en-US" sz="2400" b="1" i="0" u="none" strike="noStrike" dirty="0">
                          <a:solidFill>
                            <a:srgbClr val="000000"/>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 </a:t>
                      </a:r>
                    </a:p>
                  </a:txBody>
                  <a:tcPr marL="7144" marR="7144" marT="7144" marB="0">
                    <a:lnL>
                      <a:noFill/>
                    </a:lnL>
                    <a:lnR>
                      <a:noFill/>
                    </a:lnR>
                    <a:lnT>
                      <a:noFill/>
                    </a:lnT>
                    <a:lnB w="12700" cap="flat" cmpd="sng" algn="ctr">
                      <a:solidFill>
                        <a:srgbClr val="013957"/>
                      </a:solidFill>
                      <a:prstDash val="solid"/>
                      <a:round/>
                      <a:headEnd type="none" w="med" len="med"/>
                      <a:tailEnd type="none" w="med" len="med"/>
                    </a:lnB>
                    <a:noFill/>
                  </a:tcPr>
                </a:tc>
                <a:extLst>
                  <a:ext uri="{0D108BD9-81ED-4DB2-BD59-A6C34878D82A}">
                    <a16:rowId xmlns:a16="http://schemas.microsoft.com/office/drawing/2014/main" val="1344462882"/>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Vietnam</a:t>
                      </a:r>
                    </a:p>
                  </a:txBody>
                  <a:tcPr marL="7144" marR="7144" marT="7144" marB="0" anchor="ctr">
                    <a:lnL>
                      <a:noFill/>
                    </a:lnL>
                    <a:lnR>
                      <a:noFill/>
                    </a:lnR>
                    <a:lnT w="12700" cap="flat" cmpd="sng" algn="ctr">
                      <a:solidFill>
                        <a:srgbClr val="013957"/>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1.00</a:t>
                      </a:r>
                    </a:p>
                  </a:txBody>
                  <a:tcPr marL="7144" marR="7144" marT="7144" marB="0" anchor="ctr">
                    <a:lnL>
                      <a:noFill/>
                    </a:lnL>
                    <a:lnR>
                      <a:noFill/>
                    </a:lnR>
                    <a:lnT w="12700" cap="flat" cmpd="sng" algn="ctr">
                      <a:solidFill>
                        <a:srgbClr val="013957"/>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a:solidFill>
                          <a:srgbClr val="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Hungary</a:t>
                      </a:r>
                    </a:p>
                  </a:txBody>
                  <a:tcPr marL="7144" marR="7144" marT="7144" marB="0" anchor="ctr">
                    <a:lnL>
                      <a:noFill/>
                    </a:lnL>
                    <a:lnR>
                      <a:noFill/>
                    </a:lnR>
                    <a:lnT w="12700" cap="flat" cmpd="sng" algn="ctr">
                      <a:solidFill>
                        <a:srgbClr val="013957"/>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0.45</a:t>
                      </a:r>
                    </a:p>
                  </a:txBody>
                  <a:tcPr marL="7144" marR="7144" marT="7144" marB="0" anchor="ctr">
                    <a:lnL>
                      <a:noFill/>
                    </a:lnL>
                    <a:lnR>
                      <a:noFill/>
                    </a:lnR>
                    <a:lnT w="12700" cap="flat" cmpd="sng" algn="ctr">
                      <a:solidFill>
                        <a:srgbClr val="013957"/>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3671173527"/>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Thailand</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0.95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Brazil</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0.40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3298537170"/>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Mexico</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0.90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South Africa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0.35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934036876"/>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India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0.80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United Arab Emirates</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0.30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2844532201"/>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Poland</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0.80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Saudi Arabia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0.25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1128285581"/>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Czech Republic</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0.75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Peru</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0.20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3248744044"/>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Philippines</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0.70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Colombia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0.15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18670243"/>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Malaysia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0.65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Chile</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ctr"/>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0.10</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2913781792"/>
                  </a:ext>
                </a:extLst>
              </a:tr>
              <a:tr h="411480">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Indonesia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0.55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Kuwait</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rPr>
                        <a:t>0.05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extLst>
                  <a:ext uri="{0D108BD9-81ED-4DB2-BD59-A6C34878D82A}">
                    <a16:rowId xmlns:a16="http://schemas.microsoft.com/office/drawing/2014/main" val="2656534320"/>
                  </a:ext>
                </a:extLst>
              </a:tr>
              <a:tr h="411480">
                <a:tc>
                  <a:txBody>
                    <a:bodyPr/>
                    <a:lstStyle/>
                    <a:p>
                      <a:pPr algn="l" rtl="0"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Korea</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ctr" rtl="0"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0.55</a:t>
                      </a:r>
                    </a:p>
                  </a:txBody>
                  <a:tcPr marL="7144" marR="7144" marT="7144" marB="0" anchor="ctr">
                    <a:lnL>
                      <a:noFill/>
                    </a:lnL>
                    <a:lnR>
                      <a:noFill/>
                    </a:lnR>
                    <a:lnT w="12700" cap="flat" cmpd="sng" algn="ctr">
                      <a:solidFill>
                        <a:srgbClr val="C8DEE8"/>
                      </a:solidFill>
                      <a:prstDash val="solid"/>
                      <a:round/>
                      <a:headEnd type="none" w="med" len="med"/>
                      <a:tailEnd type="none" w="med" len="med"/>
                    </a:lnT>
                    <a:lnB w="12700" cap="flat" cmpd="sng" algn="ctr">
                      <a:solidFill>
                        <a:srgbClr val="C8DEE8"/>
                      </a:solidFill>
                      <a:prstDash val="solid"/>
                      <a:round/>
                      <a:headEnd type="none" w="med" len="med"/>
                      <a:tailEnd type="none" w="med" len="med"/>
                    </a:lnB>
                    <a:noFill/>
                  </a:tcPr>
                </a:tc>
                <a:tc>
                  <a:txBody>
                    <a:bodyPr/>
                    <a:lstStyle/>
                    <a:p>
                      <a:pPr algn="l" fontAlgn="t"/>
                      <a:endParaRPr lang="en-US" sz="2000" b="0" i="0" u="none" strike="noStrike" dirty="0">
                        <a:solidFill>
                          <a:sysClr val="windowText" lastClr="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a:noFill/>
                    </a:lnB>
                    <a:noFill/>
                  </a:tcPr>
                </a:tc>
                <a:tc>
                  <a:txBody>
                    <a:bodyPr/>
                    <a:lstStyle/>
                    <a:p>
                      <a:pPr algn="l" rtl="0" fontAlgn="ctr"/>
                      <a:r>
                        <a:rPr lang="en-US" sz="2000" b="0" i="0" u="none" strike="noStrike" dirty="0">
                          <a:solidFill>
                            <a:srgbClr val="000000"/>
                          </a:solidFill>
                          <a:effectLst/>
                          <a:latin typeface="Roboto Condensed" panose="02000000000000000000" pitchFamily="2" charset="0"/>
                          <a:ea typeface="Roboto Condensed" panose="02000000000000000000" pitchFamily="2" charset="0"/>
                        </a:rPr>
                        <a:t>Qatar</a:t>
                      </a:r>
                    </a:p>
                  </a:txBody>
                  <a:tcPr marL="7144" marR="7144" marT="7144" marB="0" anchor="ctr">
                    <a:lnL>
                      <a:noFill/>
                    </a:lnL>
                    <a:lnR>
                      <a:noFill/>
                    </a:lnR>
                    <a:lnT w="12700" cap="flat" cmpd="sng" algn="ctr">
                      <a:solidFill>
                        <a:srgbClr val="C8DEE8"/>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fontAlgn="ctr"/>
                      <a:r>
                        <a:rPr lang="en-US" sz="2000" b="0" i="0" u="none" strike="noStrike" dirty="0">
                          <a:solidFill>
                            <a:srgbClr val="000000"/>
                          </a:solidFill>
                          <a:effectLst/>
                          <a:latin typeface="Roboto Condensed" panose="02000000000000000000" pitchFamily="2" charset="0"/>
                          <a:ea typeface="Roboto Condensed" panose="02000000000000000000" pitchFamily="2" charset="0"/>
                        </a:rPr>
                        <a:t>0.00</a:t>
                      </a:r>
                    </a:p>
                  </a:txBody>
                  <a:tcPr marL="7144" marR="7144" marT="7144" marB="0" anchor="ctr">
                    <a:lnL>
                      <a:noFill/>
                    </a:lnL>
                    <a:lnR>
                      <a:noFill/>
                    </a:lnR>
                    <a:lnT w="12700" cap="flat" cmpd="sng" algn="ctr">
                      <a:solidFill>
                        <a:srgbClr val="C8DEE8"/>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148982688"/>
                  </a:ext>
                </a:extLst>
              </a:tr>
              <a:tr h="411480">
                <a:tc>
                  <a:txBody>
                    <a:bodyPr/>
                    <a:lstStyle/>
                    <a:p>
                      <a:pPr algn="l" rtl="0" fontAlgn="ctr"/>
                      <a:r>
                        <a:rPr lang="en-US" sz="2000" b="0" i="0" u="none" strike="noStrike" dirty="0">
                          <a:solidFill>
                            <a:srgbClr val="000000"/>
                          </a:solidFill>
                          <a:effectLst/>
                          <a:latin typeface="Roboto Condensed" panose="02000000000000000000" pitchFamily="2" charset="0"/>
                          <a:ea typeface="Roboto Condensed" panose="02000000000000000000" pitchFamily="2" charset="0"/>
                        </a:rPr>
                        <a:t>Turkey</a:t>
                      </a:r>
                    </a:p>
                  </a:txBody>
                  <a:tcPr marL="7144" marR="7144" marT="7144" marB="0" anchor="ctr">
                    <a:lnL>
                      <a:noFill/>
                    </a:lnL>
                    <a:lnR>
                      <a:noFill/>
                    </a:lnR>
                    <a:lnT w="12700" cap="flat" cmpd="sng" algn="ctr">
                      <a:solidFill>
                        <a:srgbClr val="C8DEE8"/>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ctr" rtl="0" fontAlgn="ctr"/>
                      <a:r>
                        <a:rPr lang="en-US" sz="2000" b="0" i="0" u="none" strike="noStrike" dirty="0">
                          <a:solidFill>
                            <a:srgbClr val="000000"/>
                          </a:solidFill>
                          <a:effectLst/>
                          <a:latin typeface="Roboto Condensed" panose="02000000000000000000" pitchFamily="2" charset="0"/>
                          <a:ea typeface="Roboto Condensed" panose="02000000000000000000" pitchFamily="2" charset="0"/>
                        </a:rPr>
                        <a:t>0.50</a:t>
                      </a:r>
                    </a:p>
                  </a:txBody>
                  <a:tcPr marL="7144" marR="7144" marT="7144" marB="0" anchor="ctr">
                    <a:lnL>
                      <a:noFill/>
                    </a:lnL>
                    <a:lnR>
                      <a:noFill/>
                    </a:lnR>
                    <a:lnT w="12700" cap="flat" cmpd="sng" algn="ctr">
                      <a:solidFill>
                        <a:srgbClr val="C8DEE8"/>
                      </a:solidFill>
                      <a:prstDash val="solid"/>
                      <a:round/>
                      <a:headEnd type="none" w="med" len="med"/>
                      <a:tailEnd type="none" w="med" len="med"/>
                    </a:lnT>
                    <a:lnB w="6350" cap="flat" cmpd="sng" algn="ctr">
                      <a:solidFill>
                        <a:schemeClr val="accent1"/>
                      </a:solidFill>
                      <a:prstDash val="solid"/>
                      <a:round/>
                      <a:headEnd type="none" w="med" len="med"/>
                      <a:tailEnd type="none" w="med" len="med"/>
                    </a:lnB>
                    <a:noFill/>
                  </a:tcPr>
                </a:tc>
                <a:tc>
                  <a:txBody>
                    <a:bodyPr/>
                    <a:lstStyle/>
                    <a:p>
                      <a:pPr algn="l" fontAlgn="t"/>
                      <a:endParaRPr lang="en-US" sz="20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20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endParaRPr lang="en-US" sz="20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L="7144" marR="7144" marT="7144" marB="0" anchor="ctr">
                    <a:lnL>
                      <a:noFill/>
                    </a:lnL>
                    <a:lnR>
                      <a:noFill/>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9674759"/>
                  </a:ext>
                </a:extLst>
              </a:tr>
            </a:tbl>
          </a:graphicData>
        </a:graphic>
      </p:graphicFrame>
    </p:spTree>
    <p:extLst>
      <p:ext uri="{BB962C8B-B14F-4D97-AF65-F5344CB8AC3E}">
        <p14:creationId xmlns:p14="http://schemas.microsoft.com/office/powerpoint/2010/main" val="3798822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4D1A71F-0B22-6454-B588-B2DD99A27ED5}"/>
              </a:ext>
            </a:extLst>
          </p:cNvPr>
          <p:cNvSpPr>
            <a:spLocks noGrp="1"/>
          </p:cNvSpPr>
          <p:nvPr>
            <p:ph type="body" sz="quarter" idx="14"/>
          </p:nvPr>
        </p:nvSpPr>
        <p:spPr/>
        <p:txBody>
          <a:bodyPr/>
          <a:lstStyle/>
          <a:p>
            <a:r>
              <a:rPr lang="en-US" b="1" dirty="0"/>
              <a:t>Source: Global Supply Chains: The Looming “Great Reallocation” by Laura Alfaro and David </a:t>
            </a:r>
            <a:r>
              <a:rPr lang="en-US" b="1" dirty="0" err="1"/>
              <a:t>Chor</a:t>
            </a:r>
            <a:endParaRPr lang="en-US" b="1" dirty="0"/>
          </a:p>
        </p:txBody>
      </p:sp>
      <p:sp>
        <p:nvSpPr>
          <p:cNvPr id="3" name="Title 2">
            <a:extLst>
              <a:ext uri="{FF2B5EF4-FFF2-40B4-BE49-F238E27FC236}">
                <a16:creationId xmlns:a16="http://schemas.microsoft.com/office/drawing/2014/main" id="{00C9896D-8694-65C1-F844-253573C439DC}"/>
              </a:ext>
            </a:extLst>
          </p:cNvPr>
          <p:cNvSpPr>
            <a:spLocks noGrp="1"/>
          </p:cNvSpPr>
          <p:nvPr>
            <p:ph type="title"/>
          </p:nvPr>
        </p:nvSpPr>
        <p:spPr/>
        <p:txBody>
          <a:bodyPr/>
          <a:lstStyle/>
          <a:p>
            <a:r>
              <a:rPr lang="en-US" dirty="0"/>
              <a:t>Assessing “friend-shoring”</a:t>
            </a:r>
          </a:p>
        </p:txBody>
      </p:sp>
      <p:sp>
        <p:nvSpPr>
          <p:cNvPr id="4" name="Text Placeholder 3">
            <a:extLst>
              <a:ext uri="{FF2B5EF4-FFF2-40B4-BE49-F238E27FC236}">
                <a16:creationId xmlns:a16="http://schemas.microsoft.com/office/drawing/2014/main" id="{BDC167BC-A4AA-3BEC-0122-23AC07FFE132}"/>
              </a:ext>
            </a:extLst>
          </p:cNvPr>
          <p:cNvSpPr>
            <a:spLocks noGrp="1"/>
          </p:cNvSpPr>
          <p:nvPr>
            <p:ph type="body" sz="quarter" idx="13"/>
          </p:nvPr>
        </p:nvSpPr>
        <p:spPr/>
        <p:txBody>
          <a:bodyPr/>
          <a:lstStyle/>
          <a:p>
            <a:r>
              <a:rPr lang="en-US" dirty="0"/>
              <a:t>Supply chain-based exposure analysis</a:t>
            </a:r>
          </a:p>
        </p:txBody>
      </p:sp>
      <p:grpSp>
        <p:nvGrpSpPr>
          <p:cNvPr id="89" name="Group 88">
            <a:extLst>
              <a:ext uri="{FF2B5EF4-FFF2-40B4-BE49-F238E27FC236}">
                <a16:creationId xmlns:a16="http://schemas.microsoft.com/office/drawing/2014/main" id="{90D439AE-7D9C-A054-1B35-D5FD22C574C6}"/>
              </a:ext>
            </a:extLst>
          </p:cNvPr>
          <p:cNvGrpSpPr/>
          <p:nvPr/>
        </p:nvGrpSpPr>
        <p:grpSpPr>
          <a:xfrm>
            <a:off x="540611" y="2267946"/>
            <a:ext cx="6329958" cy="4158412"/>
            <a:chOff x="540611" y="2267946"/>
            <a:chExt cx="6329958" cy="4158412"/>
          </a:xfrm>
        </p:grpSpPr>
        <p:pic>
          <p:nvPicPr>
            <p:cNvPr id="6" name="Picture 5">
              <a:extLst>
                <a:ext uri="{FF2B5EF4-FFF2-40B4-BE49-F238E27FC236}">
                  <a16:creationId xmlns:a16="http://schemas.microsoft.com/office/drawing/2014/main" id="{43D5265A-7649-7225-56DF-5D8FE1CBD941}"/>
                </a:ext>
              </a:extLst>
            </p:cNvPr>
            <p:cNvPicPr>
              <a:picLocks noChangeAspect="1"/>
            </p:cNvPicPr>
            <p:nvPr/>
          </p:nvPicPr>
          <p:blipFill rotWithShape="1">
            <a:blip r:embed="rId3"/>
            <a:srcRect l="5392" t="7894" r="1945" b="7825"/>
            <a:stretch/>
          </p:blipFill>
          <p:spPr>
            <a:xfrm>
              <a:off x="1388913" y="2852645"/>
              <a:ext cx="5432425" cy="3279837"/>
            </a:xfrm>
            <a:prstGeom prst="rect">
              <a:avLst/>
            </a:prstGeom>
          </p:spPr>
        </p:pic>
        <p:sp>
          <p:nvSpPr>
            <p:cNvPr id="8" name="TextBox 7">
              <a:extLst>
                <a:ext uri="{FF2B5EF4-FFF2-40B4-BE49-F238E27FC236}">
                  <a16:creationId xmlns:a16="http://schemas.microsoft.com/office/drawing/2014/main" id="{179F16D5-4FEA-AE8A-BA5F-19ED9580A274}"/>
                </a:ext>
              </a:extLst>
            </p:cNvPr>
            <p:cNvSpPr txBox="1"/>
            <p:nvPr/>
          </p:nvSpPr>
          <p:spPr bwMode="auto">
            <a:xfrm>
              <a:off x="1015170" y="2267946"/>
              <a:ext cx="3911600" cy="461665"/>
            </a:xfrm>
            <a:prstGeom prst="rect">
              <a:avLst/>
            </a:prstGeom>
            <a:noFill/>
          </p:spPr>
          <p:txBody>
            <a:bodyPr wrap="square">
              <a:spAutoFit/>
            </a:bodyPr>
            <a:lstStyle/>
            <a:p>
              <a:pPr>
                <a:defRPr/>
              </a:pPr>
              <a:r>
                <a:rPr lang="en-US" sz="2400" dirty="0">
                  <a:solidFill>
                    <a:schemeClr val="accent2"/>
                  </a:solidFill>
                  <a:latin typeface="Roboto Condensed" panose="02000000000000000000" pitchFamily="2" charset="0"/>
                  <a:ea typeface="Roboto Condensed" panose="02000000000000000000" pitchFamily="2" charset="0"/>
                </a:rPr>
                <a:t>VIETNAM</a:t>
              </a:r>
            </a:p>
          </p:txBody>
        </p:sp>
        <p:sp>
          <p:nvSpPr>
            <p:cNvPr id="10" name="TextBox 9">
              <a:extLst>
                <a:ext uri="{FF2B5EF4-FFF2-40B4-BE49-F238E27FC236}">
                  <a16:creationId xmlns:a16="http://schemas.microsoft.com/office/drawing/2014/main" id="{172AAA05-E16A-99A2-1DC7-4F0CE2C1901E}"/>
                </a:ext>
              </a:extLst>
            </p:cNvPr>
            <p:cNvSpPr txBox="1"/>
            <p:nvPr/>
          </p:nvSpPr>
          <p:spPr>
            <a:xfrm>
              <a:off x="1022577" y="2800087"/>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a:t>
              </a:r>
            </a:p>
          </p:txBody>
        </p:sp>
        <p:sp>
          <p:nvSpPr>
            <p:cNvPr id="12" name="TextBox 11">
              <a:extLst>
                <a:ext uri="{FF2B5EF4-FFF2-40B4-BE49-F238E27FC236}">
                  <a16:creationId xmlns:a16="http://schemas.microsoft.com/office/drawing/2014/main" id="{A2B73BCF-263D-D17E-8E50-CFB4BBF22B17}"/>
                </a:ext>
              </a:extLst>
            </p:cNvPr>
            <p:cNvSpPr txBox="1"/>
            <p:nvPr/>
          </p:nvSpPr>
          <p:spPr>
            <a:xfrm rot="16200000">
              <a:off x="-913024" y="4311135"/>
              <a:ext cx="3276602"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Market Share Change</a:t>
              </a:r>
            </a:p>
          </p:txBody>
        </p:sp>
        <p:sp>
          <p:nvSpPr>
            <p:cNvPr id="14" name="TextBox 13">
              <a:extLst>
                <a:ext uri="{FF2B5EF4-FFF2-40B4-BE49-F238E27FC236}">
                  <a16:creationId xmlns:a16="http://schemas.microsoft.com/office/drawing/2014/main" id="{86D26FA4-7EE7-7538-83C0-15F6877EA76D}"/>
                </a:ext>
              </a:extLst>
            </p:cNvPr>
            <p:cNvSpPr txBox="1"/>
            <p:nvPr/>
          </p:nvSpPr>
          <p:spPr>
            <a:xfrm>
              <a:off x="1022577" y="3300001"/>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a:t>
              </a:r>
            </a:p>
          </p:txBody>
        </p:sp>
        <p:sp>
          <p:nvSpPr>
            <p:cNvPr id="16" name="TextBox 15">
              <a:extLst>
                <a:ext uri="{FF2B5EF4-FFF2-40B4-BE49-F238E27FC236}">
                  <a16:creationId xmlns:a16="http://schemas.microsoft.com/office/drawing/2014/main" id="{E68FF78F-74C5-2A73-699A-A63C2996329C}"/>
                </a:ext>
              </a:extLst>
            </p:cNvPr>
            <p:cNvSpPr txBox="1"/>
            <p:nvPr/>
          </p:nvSpPr>
          <p:spPr>
            <a:xfrm>
              <a:off x="1022577" y="3799915"/>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a:t>
              </a:r>
            </a:p>
          </p:txBody>
        </p:sp>
        <p:sp>
          <p:nvSpPr>
            <p:cNvPr id="18" name="TextBox 17">
              <a:extLst>
                <a:ext uri="{FF2B5EF4-FFF2-40B4-BE49-F238E27FC236}">
                  <a16:creationId xmlns:a16="http://schemas.microsoft.com/office/drawing/2014/main" id="{B068306E-4AE5-62F9-10FA-4110F1A01597}"/>
                </a:ext>
              </a:extLst>
            </p:cNvPr>
            <p:cNvSpPr txBox="1"/>
            <p:nvPr/>
          </p:nvSpPr>
          <p:spPr>
            <a:xfrm>
              <a:off x="1022577" y="4299829"/>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25" name="TextBox 24">
              <a:extLst>
                <a:ext uri="{FF2B5EF4-FFF2-40B4-BE49-F238E27FC236}">
                  <a16:creationId xmlns:a16="http://schemas.microsoft.com/office/drawing/2014/main" id="{0724DB4C-0C45-6DE4-5154-48B0CC8E6251}"/>
                </a:ext>
              </a:extLst>
            </p:cNvPr>
            <p:cNvSpPr txBox="1"/>
            <p:nvPr/>
          </p:nvSpPr>
          <p:spPr>
            <a:xfrm>
              <a:off x="958457" y="4799743"/>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a:t>
              </a:r>
            </a:p>
          </p:txBody>
        </p:sp>
        <p:sp>
          <p:nvSpPr>
            <p:cNvPr id="27" name="TextBox 26">
              <a:extLst>
                <a:ext uri="{FF2B5EF4-FFF2-40B4-BE49-F238E27FC236}">
                  <a16:creationId xmlns:a16="http://schemas.microsoft.com/office/drawing/2014/main" id="{ABE7A231-D5FA-20DA-13FB-046F3D559C42}"/>
                </a:ext>
              </a:extLst>
            </p:cNvPr>
            <p:cNvSpPr txBox="1"/>
            <p:nvPr/>
          </p:nvSpPr>
          <p:spPr>
            <a:xfrm>
              <a:off x="958457" y="5299657"/>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a:t>
              </a:r>
            </a:p>
          </p:txBody>
        </p:sp>
        <p:sp>
          <p:nvSpPr>
            <p:cNvPr id="29" name="TextBox 28">
              <a:extLst>
                <a:ext uri="{FF2B5EF4-FFF2-40B4-BE49-F238E27FC236}">
                  <a16:creationId xmlns:a16="http://schemas.microsoft.com/office/drawing/2014/main" id="{5403C355-5D73-F79B-690B-0D0607502431}"/>
                </a:ext>
              </a:extLst>
            </p:cNvPr>
            <p:cNvSpPr txBox="1"/>
            <p:nvPr/>
          </p:nvSpPr>
          <p:spPr>
            <a:xfrm>
              <a:off x="958457" y="5799566"/>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a:t>
              </a:r>
            </a:p>
          </p:txBody>
        </p:sp>
        <p:sp>
          <p:nvSpPr>
            <p:cNvPr id="54" name="TextBox 53">
              <a:extLst>
                <a:ext uri="{FF2B5EF4-FFF2-40B4-BE49-F238E27FC236}">
                  <a16:creationId xmlns:a16="http://schemas.microsoft.com/office/drawing/2014/main" id="{D09C8F60-8F60-BD2F-6826-FD1EE8D04D89}"/>
                </a:ext>
              </a:extLst>
            </p:cNvPr>
            <p:cNvSpPr txBox="1"/>
            <p:nvPr/>
          </p:nvSpPr>
          <p:spPr>
            <a:xfrm>
              <a:off x="1334171" y="6118581"/>
              <a:ext cx="50687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CHN</a:t>
              </a:r>
            </a:p>
          </p:txBody>
        </p:sp>
        <p:sp>
          <p:nvSpPr>
            <p:cNvPr id="55" name="TextBox 54">
              <a:extLst>
                <a:ext uri="{FF2B5EF4-FFF2-40B4-BE49-F238E27FC236}">
                  <a16:creationId xmlns:a16="http://schemas.microsoft.com/office/drawing/2014/main" id="{A0E5D927-E66F-2D97-46C6-0CD48BC9F567}"/>
                </a:ext>
              </a:extLst>
            </p:cNvPr>
            <p:cNvSpPr txBox="1"/>
            <p:nvPr/>
          </p:nvSpPr>
          <p:spPr>
            <a:xfrm>
              <a:off x="2393148" y="6118581"/>
              <a:ext cx="481221"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BRA</a:t>
              </a:r>
            </a:p>
          </p:txBody>
        </p:sp>
        <p:sp>
          <p:nvSpPr>
            <p:cNvPr id="56" name="TextBox 55">
              <a:extLst>
                <a:ext uri="{FF2B5EF4-FFF2-40B4-BE49-F238E27FC236}">
                  <a16:creationId xmlns:a16="http://schemas.microsoft.com/office/drawing/2014/main" id="{F93D3A7C-165D-D618-0BF4-6944958A260F}"/>
                </a:ext>
              </a:extLst>
            </p:cNvPr>
            <p:cNvSpPr txBox="1"/>
            <p:nvPr/>
          </p:nvSpPr>
          <p:spPr>
            <a:xfrm>
              <a:off x="2074887" y="6118581"/>
              <a:ext cx="44275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IDN</a:t>
              </a:r>
            </a:p>
          </p:txBody>
        </p:sp>
        <p:sp>
          <p:nvSpPr>
            <p:cNvPr id="57" name="TextBox 56">
              <a:extLst>
                <a:ext uri="{FF2B5EF4-FFF2-40B4-BE49-F238E27FC236}">
                  <a16:creationId xmlns:a16="http://schemas.microsoft.com/office/drawing/2014/main" id="{325E7813-30AF-35EE-08BF-289F7D69EE9A}"/>
                </a:ext>
              </a:extLst>
            </p:cNvPr>
            <p:cNvSpPr txBox="1"/>
            <p:nvPr/>
          </p:nvSpPr>
          <p:spPr>
            <a:xfrm>
              <a:off x="1716552" y="6118581"/>
              <a:ext cx="482824"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AUS</a:t>
              </a:r>
            </a:p>
          </p:txBody>
        </p:sp>
        <p:sp>
          <p:nvSpPr>
            <p:cNvPr id="58" name="TextBox 57">
              <a:extLst>
                <a:ext uri="{FF2B5EF4-FFF2-40B4-BE49-F238E27FC236}">
                  <a16:creationId xmlns:a16="http://schemas.microsoft.com/office/drawing/2014/main" id="{3EA7832F-DF7C-DB03-DD60-B9A0C60AE1CA}"/>
                </a:ext>
              </a:extLst>
            </p:cNvPr>
            <p:cNvSpPr txBox="1"/>
            <p:nvPr/>
          </p:nvSpPr>
          <p:spPr>
            <a:xfrm>
              <a:off x="3149894" y="6118581"/>
              <a:ext cx="44275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IND</a:t>
              </a:r>
            </a:p>
          </p:txBody>
        </p:sp>
        <p:sp>
          <p:nvSpPr>
            <p:cNvPr id="59" name="TextBox 58">
              <a:extLst>
                <a:ext uri="{FF2B5EF4-FFF2-40B4-BE49-F238E27FC236}">
                  <a16:creationId xmlns:a16="http://schemas.microsoft.com/office/drawing/2014/main" id="{64CA9528-2DFF-D89B-4456-EF2D98AAC7A9}"/>
                </a:ext>
              </a:extLst>
            </p:cNvPr>
            <p:cNvSpPr txBox="1"/>
            <p:nvPr/>
          </p:nvSpPr>
          <p:spPr>
            <a:xfrm>
              <a:off x="6386142" y="6118581"/>
              <a:ext cx="484427"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KOR</a:t>
              </a:r>
            </a:p>
          </p:txBody>
        </p:sp>
        <p:sp>
          <p:nvSpPr>
            <p:cNvPr id="60" name="TextBox 59">
              <a:extLst>
                <a:ext uri="{FF2B5EF4-FFF2-40B4-BE49-F238E27FC236}">
                  <a16:creationId xmlns:a16="http://schemas.microsoft.com/office/drawing/2014/main" id="{89DAC592-005C-479E-6E3B-951E066948AA}"/>
                </a:ext>
              </a:extLst>
            </p:cNvPr>
            <p:cNvSpPr txBox="1"/>
            <p:nvPr/>
          </p:nvSpPr>
          <p:spPr>
            <a:xfrm>
              <a:off x="5303114" y="6118581"/>
              <a:ext cx="481221"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JPN</a:t>
              </a:r>
            </a:p>
          </p:txBody>
        </p:sp>
        <p:sp>
          <p:nvSpPr>
            <p:cNvPr id="61" name="TextBox 60">
              <a:extLst>
                <a:ext uri="{FF2B5EF4-FFF2-40B4-BE49-F238E27FC236}">
                  <a16:creationId xmlns:a16="http://schemas.microsoft.com/office/drawing/2014/main" id="{824521F1-EEB5-57EF-CA6C-97F76F98866F}"/>
                </a:ext>
              </a:extLst>
            </p:cNvPr>
            <p:cNvSpPr txBox="1"/>
            <p:nvPr/>
          </p:nvSpPr>
          <p:spPr>
            <a:xfrm>
              <a:off x="4919130" y="6118581"/>
              <a:ext cx="50847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MYS</a:t>
              </a:r>
            </a:p>
          </p:txBody>
        </p:sp>
        <p:sp>
          <p:nvSpPr>
            <p:cNvPr id="62" name="TextBox 61">
              <a:extLst>
                <a:ext uri="{FF2B5EF4-FFF2-40B4-BE49-F238E27FC236}">
                  <a16:creationId xmlns:a16="http://schemas.microsoft.com/office/drawing/2014/main" id="{14796CAD-49B6-01D7-FB5B-37200DEE2E73}"/>
                </a:ext>
              </a:extLst>
            </p:cNvPr>
            <p:cNvSpPr txBox="1"/>
            <p:nvPr/>
          </p:nvSpPr>
          <p:spPr>
            <a:xfrm>
              <a:off x="5659846" y="6118581"/>
              <a:ext cx="482824"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SGP</a:t>
              </a:r>
            </a:p>
          </p:txBody>
        </p:sp>
        <p:sp>
          <p:nvSpPr>
            <p:cNvPr id="63" name="TextBox 62">
              <a:extLst>
                <a:ext uri="{FF2B5EF4-FFF2-40B4-BE49-F238E27FC236}">
                  <a16:creationId xmlns:a16="http://schemas.microsoft.com/office/drawing/2014/main" id="{A567B274-FACD-6E7A-B48D-9A28A96B7E7B}"/>
                </a:ext>
              </a:extLst>
            </p:cNvPr>
            <p:cNvSpPr txBox="1"/>
            <p:nvPr/>
          </p:nvSpPr>
          <p:spPr>
            <a:xfrm>
              <a:off x="2749880" y="6118581"/>
              <a:ext cx="52450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TWN</a:t>
              </a:r>
            </a:p>
          </p:txBody>
        </p:sp>
        <p:sp>
          <p:nvSpPr>
            <p:cNvPr id="64" name="TextBox 63">
              <a:extLst>
                <a:ext uri="{FF2B5EF4-FFF2-40B4-BE49-F238E27FC236}">
                  <a16:creationId xmlns:a16="http://schemas.microsoft.com/office/drawing/2014/main" id="{5F94AD2A-0E69-A29D-5908-A2BC6F7312E8}"/>
                </a:ext>
              </a:extLst>
            </p:cNvPr>
            <p:cNvSpPr txBox="1"/>
            <p:nvPr/>
          </p:nvSpPr>
          <p:spPr>
            <a:xfrm>
              <a:off x="4565603" y="6118581"/>
              <a:ext cx="478016"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DEU</a:t>
              </a:r>
            </a:p>
          </p:txBody>
        </p:sp>
        <p:sp>
          <p:nvSpPr>
            <p:cNvPr id="65" name="TextBox 64">
              <a:extLst>
                <a:ext uri="{FF2B5EF4-FFF2-40B4-BE49-F238E27FC236}">
                  <a16:creationId xmlns:a16="http://schemas.microsoft.com/office/drawing/2014/main" id="{C8ACE8B1-780B-AA85-3F63-6D802C4F9951}"/>
                </a:ext>
              </a:extLst>
            </p:cNvPr>
            <p:cNvSpPr txBox="1"/>
            <p:nvPr/>
          </p:nvSpPr>
          <p:spPr>
            <a:xfrm>
              <a:off x="4191237" y="6118581"/>
              <a:ext cx="498855"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HKG</a:t>
              </a:r>
            </a:p>
          </p:txBody>
        </p:sp>
        <p:sp>
          <p:nvSpPr>
            <p:cNvPr id="66" name="TextBox 65">
              <a:extLst>
                <a:ext uri="{FF2B5EF4-FFF2-40B4-BE49-F238E27FC236}">
                  <a16:creationId xmlns:a16="http://schemas.microsoft.com/office/drawing/2014/main" id="{1B60DF94-840C-C7F7-F983-485CD3DAE7D7}"/>
                </a:ext>
              </a:extLst>
            </p:cNvPr>
            <p:cNvSpPr txBox="1"/>
            <p:nvPr/>
          </p:nvSpPr>
          <p:spPr>
            <a:xfrm>
              <a:off x="3826490" y="6118581"/>
              <a:ext cx="489236"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ARG</a:t>
              </a:r>
            </a:p>
          </p:txBody>
        </p:sp>
        <p:sp>
          <p:nvSpPr>
            <p:cNvPr id="67" name="TextBox 66">
              <a:extLst>
                <a:ext uri="{FF2B5EF4-FFF2-40B4-BE49-F238E27FC236}">
                  <a16:creationId xmlns:a16="http://schemas.microsoft.com/office/drawing/2014/main" id="{F766BA43-520E-2CBE-9C15-26012E30E533}"/>
                </a:ext>
              </a:extLst>
            </p:cNvPr>
            <p:cNvSpPr txBox="1"/>
            <p:nvPr/>
          </p:nvSpPr>
          <p:spPr>
            <a:xfrm>
              <a:off x="3468155" y="6118581"/>
              <a:ext cx="482824"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USA</a:t>
              </a:r>
            </a:p>
          </p:txBody>
        </p:sp>
        <p:sp>
          <p:nvSpPr>
            <p:cNvPr id="68" name="TextBox 67">
              <a:extLst>
                <a:ext uri="{FF2B5EF4-FFF2-40B4-BE49-F238E27FC236}">
                  <a16:creationId xmlns:a16="http://schemas.microsoft.com/office/drawing/2014/main" id="{3937A7C1-49EE-6D57-209A-36AEE2B6AF4E}"/>
                </a:ext>
              </a:extLst>
            </p:cNvPr>
            <p:cNvSpPr txBox="1"/>
            <p:nvPr/>
          </p:nvSpPr>
          <p:spPr>
            <a:xfrm>
              <a:off x="6018181" y="6118581"/>
              <a:ext cx="49244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THA</a:t>
              </a:r>
            </a:p>
          </p:txBody>
        </p:sp>
        <p:cxnSp>
          <p:nvCxnSpPr>
            <p:cNvPr id="86" name="Straight Connector 85">
              <a:extLst>
                <a:ext uri="{FF2B5EF4-FFF2-40B4-BE49-F238E27FC236}">
                  <a16:creationId xmlns:a16="http://schemas.microsoft.com/office/drawing/2014/main" id="{99E28A80-DE91-F665-6778-7D9EB7B771C4}"/>
                </a:ext>
              </a:extLst>
            </p:cNvPr>
            <p:cNvCxnSpPr>
              <a:cxnSpLocks/>
            </p:cNvCxnSpPr>
            <p:nvPr/>
          </p:nvCxnSpPr>
          <p:spPr>
            <a:xfrm>
              <a:off x="1388913" y="6136980"/>
              <a:ext cx="5432425"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65D8C845-3B68-E61C-91F3-960E76E6F83B}"/>
              </a:ext>
            </a:extLst>
          </p:cNvPr>
          <p:cNvGrpSpPr/>
          <p:nvPr/>
        </p:nvGrpSpPr>
        <p:grpSpPr>
          <a:xfrm>
            <a:off x="7194900" y="2144912"/>
            <a:ext cx="6097130" cy="4281446"/>
            <a:chOff x="7194900" y="2144912"/>
            <a:chExt cx="6097130" cy="4281446"/>
          </a:xfrm>
        </p:grpSpPr>
        <p:pic>
          <p:nvPicPr>
            <p:cNvPr id="7" name="Picture 6">
              <a:extLst>
                <a:ext uri="{FF2B5EF4-FFF2-40B4-BE49-F238E27FC236}">
                  <a16:creationId xmlns:a16="http://schemas.microsoft.com/office/drawing/2014/main" id="{8913CCBE-B260-8BD0-E67B-4922619349F5}"/>
                </a:ext>
              </a:extLst>
            </p:cNvPr>
            <p:cNvPicPr>
              <a:picLocks noChangeAspect="1"/>
            </p:cNvPicPr>
            <p:nvPr/>
          </p:nvPicPr>
          <p:blipFill rotWithShape="1">
            <a:blip r:embed="rId4"/>
            <a:srcRect l="6332" t="3727" r="1824" b="6239"/>
            <a:stretch/>
          </p:blipFill>
          <p:spPr>
            <a:xfrm>
              <a:off x="8010525" y="2887468"/>
              <a:ext cx="5209790" cy="3205454"/>
            </a:xfrm>
            <a:prstGeom prst="rect">
              <a:avLst/>
            </a:prstGeom>
          </p:spPr>
        </p:pic>
        <p:sp>
          <p:nvSpPr>
            <p:cNvPr id="9" name="TextBox 8">
              <a:extLst>
                <a:ext uri="{FF2B5EF4-FFF2-40B4-BE49-F238E27FC236}">
                  <a16:creationId xmlns:a16="http://schemas.microsoft.com/office/drawing/2014/main" id="{9E23DE4C-2A15-0C90-D323-48BB730C583F}"/>
                </a:ext>
              </a:extLst>
            </p:cNvPr>
            <p:cNvSpPr txBox="1"/>
            <p:nvPr/>
          </p:nvSpPr>
          <p:spPr bwMode="auto">
            <a:xfrm>
              <a:off x="7553617" y="2144912"/>
              <a:ext cx="3911600" cy="461665"/>
            </a:xfrm>
            <a:prstGeom prst="rect">
              <a:avLst/>
            </a:prstGeom>
            <a:noFill/>
          </p:spPr>
          <p:txBody>
            <a:bodyPr wrap="square">
              <a:spAutoFit/>
            </a:bodyPr>
            <a:lstStyle/>
            <a:p>
              <a:pPr>
                <a:defRPr/>
              </a:pPr>
              <a:r>
                <a:rPr lang="en-US" sz="2400" dirty="0">
                  <a:solidFill>
                    <a:schemeClr val="accent2"/>
                  </a:solidFill>
                  <a:latin typeface="Roboto Condensed" panose="02000000000000000000" pitchFamily="2" charset="0"/>
                  <a:ea typeface="Roboto Condensed" panose="02000000000000000000" pitchFamily="2" charset="0"/>
                </a:rPr>
                <a:t>MEXICO</a:t>
              </a:r>
            </a:p>
          </p:txBody>
        </p:sp>
        <p:sp>
          <p:nvSpPr>
            <p:cNvPr id="30" name="TextBox 29">
              <a:extLst>
                <a:ext uri="{FF2B5EF4-FFF2-40B4-BE49-F238E27FC236}">
                  <a16:creationId xmlns:a16="http://schemas.microsoft.com/office/drawing/2014/main" id="{FB643529-2C4A-8352-2B54-F9BFFA78990B}"/>
                </a:ext>
              </a:extLst>
            </p:cNvPr>
            <p:cNvSpPr txBox="1"/>
            <p:nvPr/>
          </p:nvSpPr>
          <p:spPr>
            <a:xfrm>
              <a:off x="7904907" y="6118581"/>
              <a:ext cx="50687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CHN</a:t>
              </a:r>
            </a:p>
          </p:txBody>
        </p:sp>
        <p:sp>
          <p:nvSpPr>
            <p:cNvPr id="32" name="TextBox 31">
              <a:extLst>
                <a:ext uri="{FF2B5EF4-FFF2-40B4-BE49-F238E27FC236}">
                  <a16:creationId xmlns:a16="http://schemas.microsoft.com/office/drawing/2014/main" id="{E9B6323E-8C9B-6245-7667-77CD87F8BC40}"/>
                </a:ext>
              </a:extLst>
            </p:cNvPr>
            <p:cNvSpPr txBox="1"/>
            <p:nvPr/>
          </p:nvSpPr>
          <p:spPr>
            <a:xfrm>
              <a:off x="9012048" y="6118581"/>
              <a:ext cx="532517"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VNM</a:t>
              </a:r>
            </a:p>
          </p:txBody>
        </p:sp>
        <p:sp>
          <p:nvSpPr>
            <p:cNvPr id="33" name="TextBox 32">
              <a:extLst>
                <a:ext uri="{FF2B5EF4-FFF2-40B4-BE49-F238E27FC236}">
                  <a16:creationId xmlns:a16="http://schemas.microsoft.com/office/drawing/2014/main" id="{4FBAD248-5499-EF9F-B6E7-B0BC5A87CD79}"/>
                </a:ext>
              </a:extLst>
            </p:cNvPr>
            <p:cNvSpPr txBox="1"/>
            <p:nvPr/>
          </p:nvSpPr>
          <p:spPr>
            <a:xfrm>
              <a:off x="8665978" y="6118581"/>
              <a:ext cx="481221"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BRA</a:t>
              </a:r>
            </a:p>
          </p:txBody>
        </p:sp>
        <p:sp>
          <p:nvSpPr>
            <p:cNvPr id="34" name="TextBox 33">
              <a:extLst>
                <a:ext uri="{FF2B5EF4-FFF2-40B4-BE49-F238E27FC236}">
                  <a16:creationId xmlns:a16="http://schemas.microsoft.com/office/drawing/2014/main" id="{ED1B3CFC-653B-BADA-573E-68650387C703}"/>
                </a:ext>
              </a:extLst>
            </p:cNvPr>
            <p:cNvSpPr txBox="1"/>
            <p:nvPr/>
          </p:nvSpPr>
          <p:spPr>
            <a:xfrm>
              <a:off x="8276626" y="6118581"/>
              <a:ext cx="52450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TWN</a:t>
              </a:r>
            </a:p>
          </p:txBody>
        </p:sp>
        <p:sp>
          <p:nvSpPr>
            <p:cNvPr id="35" name="TextBox 34">
              <a:extLst>
                <a:ext uri="{FF2B5EF4-FFF2-40B4-BE49-F238E27FC236}">
                  <a16:creationId xmlns:a16="http://schemas.microsoft.com/office/drawing/2014/main" id="{7F4FB5A5-A5C9-DF31-ACA5-5E277BBCA023}"/>
                </a:ext>
              </a:extLst>
            </p:cNvPr>
            <p:cNvSpPr txBox="1"/>
            <p:nvPr/>
          </p:nvSpPr>
          <p:spPr>
            <a:xfrm>
              <a:off x="9782736" y="6118581"/>
              <a:ext cx="44275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IND</a:t>
              </a:r>
            </a:p>
          </p:txBody>
        </p:sp>
        <p:sp>
          <p:nvSpPr>
            <p:cNvPr id="36" name="TextBox 35">
              <a:extLst>
                <a:ext uri="{FF2B5EF4-FFF2-40B4-BE49-F238E27FC236}">
                  <a16:creationId xmlns:a16="http://schemas.microsoft.com/office/drawing/2014/main" id="{C2AD0682-BEA8-D505-62A4-F52ADFB3CC27}"/>
                </a:ext>
              </a:extLst>
            </p:cNvPr>
            <p:cNvSpPr txBox="1"/>
            <p:nvPr/>
          </p:nvSpPr>
          <p:spPr>
            <a:xfrm>
              <a:off x="12809206" y="6118581"/>
              <a:ext cx="482824"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USA</a:t>
              </a:r>
            </a:p>
          </p:txBody>
        </p:sp>
        <p:sp>
          <p:nvSpPr>
            <p:cNvPr id="37" name="TextBox 36">
              <a:extLst>
                <a:ext uri="{FF2B5EF4-FFF2-40B4-BE49-F238E27FC236}">
                  <a16:creationId xmlns:a16="http://schemas.microsoft.com/office/drawing/2014/main" id="{7F57BA6F-1621-C5DD-37C7-484DB84C57F6}"/>
                </a:ext>
              </a:extLst>
            </p:cNvPr>
            <p:cNvSpPr txBox="1"/>
            <p:nvPr/>
          </p:nvSpPr>
          <p:spPr>
            <a:xfrm>
              <a:off x="11788628" y="6118581"/>
              <a:ext cx="466794"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ESP</a:t>
              </a:r>
            </a:p>
          </p:txBody>
        </p:sp>
        <p:sp>
          <p:nvSpPr>
            <p:cNvPr id="38" name="TextBox 37">
              <a:extLst>
                <a:ext uri="{FF2B5EF4-FFF2-40B4-BE49-F238E27FC236}">
                  <a16:creationId xmlns:a16="http://schemas.microsoft.com/office/drawing/2014/main" id="{32056565-81B4-2050-FD02-B1DEBD3D37E4}"/>
                </a:ext>
              </a:extLst>
            </p:cNvPr>
            <p:cNvSpPr txBox="1"/>
            <p:nvPr/>
          </p:nvSpPr>
          <p:spPr>
            <a:xfrm>
              <a:off x="11453779" y="6118581"/>
              <a:ext cx="47000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FRA</a:t>
              </a:r>
            </a:p>
          </p:txBody>
        </p:sp>
        <p:sp>
          <p:nvSpPr>
            <p:cNvPr id="39" name="TextBox 38">
              <a:extLst>
                <a:ext uri="{FF2B5EF4-FFF2-40B4-BE49-F238E27FC236}">
                  <a16:creationId xmlns:a16="http://schemas.microsoft.com/office/drawing/2014/main" id="{BD031B3E-49C2-1F31-EFE9-B49A7B79E194}"/>
                </a:ext>
              </a:extLst>
            </p:cNvPr>
            <p:cNvSpPr txBox="1"/>
            <p:nvPr/>
          </p:nvSpPr>
          <p:spPr>
            <a:xfrm>
              <a:off x="12120271" y="6118581"/>
              <a:ext cx="478016"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DEU</a:t>
              </a:r>
            </a:p>
          </p:txBody>
        </p:sp>
        <p:sp>
          <p:nvSpPr>
            <p:cNvPr id="40" name="TextBox 39">
              <a:extLst>
                <a:ext uri="{FF2B5EF4-FFF2-40B4-BE49-F238E27FC236}">
                  <a16:creationId xmlns:a16="http://schemas.microsoft.com/office/drawing/2014/main" id="{8904215B-70A1-47ED-AA15-84FAAA6C1DC8}"/>
                </a:ext>
              </a:extLst>
            </p:cNvPr>
            <p:cNvSpPr txBox="1"/>
            <p:nvPr/>
          </p:nvSpPr>
          <p:spPr>
            <a:xfrm>
              <a:off x="9409414" y="6118581"/>
              <a:ext cx="50847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MYS</a:t>
              </a:r>
            </a:p>
          </p:txBody>
        </p:sp>
        <p:sp>
          <p:nvSpPr>
            <p:cNvPr id="41" name="TextBox 40">
              <a:extLst>
                <a:ext uri="{FF2B5EF4-FFF2-40B4-BE49-F238E27FC236}">
                  <a16:creationId xmlns:a16="http://schemas.microsoft.com/office/drawing/2014/main" id="{29FECED5-9857-0EB3-AFE4-D3C3FE614BE0}"/>
                </a:ext>
              </a:extLst>
            </p:cNvPr>
            <p:cNvSpPr txBox="1"/>
            <p:nvPr/>
          </p:nvSpPr>
          <p:spPr>
            <a:xfrm>
              <a:off x="11162210" y="6118581"/>
              <a:ext cx="426720"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ITA</a:t>
              </a:r>
            </a:p>
          </p:txBody>
        </p:sp>
        <p:sp>
          <p:nvSpPr>
            <p:cNvPr id="42" name="TextBox 41">
              <a:extLst>
                <a:ext uri="{FF2B5EF4-FFF2-40B4-BE49-F238E27FC236}">
                  <a16:creationId xmlns:a16="http://schemas.microsoft.com/office/drawing/2014/main" id="{3623E709-4AE8-8B2E-7B85-C5334CFA5B48}"/>
                </a:ext>
              </a:extLst>
            </p:cNvPr>
            <p:cNvSpPr txBox="1"/>
            <p:nvPr/>
          </p:nvSpPr>
          <p:spPr>
            <a:xfrm>
              <a:off x="10796903" y="6118581"/>
              <a:ext cx="500458"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CAN</a:t>
              </a:r>
            </a:p>
          </p:txBody>
        </p:sp>
        <p:sp>
          <p:nvSpPr>
            <p:cNvPr id="43" name="TextBox 42">
              <a:extLst>
                <a:ext uri="{FF2B5EF4-FFF2-40B4-BE49-F238E27FC236}">
                  <a16:creationId xmlns:a16="http://schemas.microsoft.com/office/drawing/2014/main" id="{1CDE8F8E-B845-AE12-02B8-CB1DDB81F7DB}"/>
                </a:ext>
              </a:extLst>
            </p:cNvPr>
            <p:cNvSpPr txBox="1"/>
            <p:nvPr/>
          </p:nvSpPr>
          <p:spPr>
            <a:xfrm>
              <a:off x="10439611" y="6118581"/>
              <a:ext cx="492443"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THA</a:t>
              </a:r>
            </a:p>
          </p:txBody>
        </p:sp>
        <p:sp>
          <p:nvSpPr>
            <p:cNvPr id="44" name="TextBox 43">
              <a:extLst>
                <a:ext uri="{FF2B5EF4-FFF2-40B4-BE49-F238E27FC236}">
                  <a16:creationId xmlns:a16="http://schemas.microsoft.com/office/drawing/2014/main" id="{22DA0BC6-4DAA-5AA5-2CAD-B03F81788FFE}"/>
                </a:ext>
              </a:extLst>
            </p:cNvPr>
            <p:cNvSpPr txBox="1"/>
            <p:nvPr/>
          </p:nvSpPr>
          <p:spPr>
            <a:xfrm>
              <a:off x="10090335" y="6118581"/>
              <a:ext cx="484427"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KOR</a:t>
              </a:r>
            </a:p>
          </p:txBody>
        </p:sp>
        <p:sp>
          <p:nvSpPr>
            <p:cNvPr id="46" name="TextBox 45">
              <a:extLst>
                <a:ext uri="{FF2B5EF4-FFF2-40B4-BE49-F238E27FC236}">
                  <a16:creationId xmlns:a16="http://schemas.microsoft.com/office/drawing/2014/main" id="{B9FB7995-2EE6-0388-2248-1C6E08012E42}"/>
                </a:ext>
              </a:extLst>
            </p:cNvPr>
            <p:cNvSpPr txBox="1"/>
            <p:nvPr/>
          </p:nvSpPr>
          <p:spPr>
            <a:xfrm>
              <a:off x="7617737" y="2803793"/>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a:t>
              </a:r>
            </a:p>
          </p:txBody>
        </p:sp>
        <p:sp>
          <p:nvSpPr>
            <p:cNvPr id="47" name="TextBox 46">
              <a:extLst>
                <a:ext uri="{FF2B5EF4-FFF2-40B4-BE49-F238E27FC236}">
                  <a16:creationId xmlns:a16="http://schemas.microsoft.com/office/drawing/2014/main" id="{61564CB2-5F65-F04A-E4B8-7BB2D396B6D1}"/>
                </a:ext>
              </a:extLst>
            </p:cNvPr>
            <p:cNvSpPr txBox="1"/>
            <p:nvPr/>
          </p:nvSpPr>
          <p:spPr>
            <a:xfrm>
              <a:off x="7617737" y="3395997"/>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a:t>
              </a:r>
            </a:p>
          </p:txBody>
        </p:sp>
        <p:sp>
          <p:nvSpPr>
            <p:cNvPr id="48" name="TextBox 47">
              <a:extLst>
                <a:ext uri="{FF2B5EF4-FFF2-40B4-BE49-F238E27FC236}">
                  <a16:creationId xmlns:a16="http://schemas.microsoft.com/office/drawing/2014/main" id="{C58F9C57-2EA9-C2D8-BC70-38CAF56D05A0}"/>
                </a:ext>
              </a:extLst>
            </p:cNvPr>
            <p:cNvSpPr txBox="1"/>
            <p:nvPr/>
          </p:nvSpPr>
          <p:spPr>
            <a:xfrm>
              <a:off x="7617737" y="3988201"/>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49" name="TextBox 48">
              <a:extLst>
                <a:ext uri="{FF2B5EF4-FFF2-40B4-BE49-F238E27FC236}">
                  <a16:creationId xmlns:a16="http://schemas.microsoft.com/office/drawing/2014/main" id="{09F1E5C3-2E13-0FE2-17A3-FEDF3C87F65D}"/>
                </a:ext>
              </a:extLst>
            </p:cNvPr>
            <p:cNvSpPr txBox="1"/>
            <p:nvPr/>
          </p:nvSpPr>
          <p:spPr>
            <a:xfrm>
              <a:off x="7553617" y="4580405"/>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a:t>
              </a:r>
            </a:p>
          </p:txBody>
        </p:sp>
        <p:sp>
          <p:nvSpPr>
            <p:cNvPr id="50" name="TextBox 49">
              <a:extLst>
                <a:ext uri="{FF2B5EF4-FFF2-40B4-BE49-F238E27FC236}">
                  <a16:creationId xmlns:a16="http://schemas.microsoft.com/office/drawing/2014/main" id="{189E77A8-140D-3214-0470-9D43EBB5F635}"/>
                </a:ext>
              </a:extLst>
            </p:cNvPr>
            <p:cNvSpPr txBox="1"/>
            <p:nvPr/>
          </p:nvSpPr>
          <p:spPr>
            <a:xfrm>
              <a:off x="7553617" y="5172609"/>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a:t>
              </a:r>
            </a:p>
          </p:txBody>
        </p:sp>
        <p:sp>
          <p:nvSpPr>
            <p:cNvPr id="51" name="TextBox 50">
              <a:extLst>
                <a:ext uri="{FF2B5EF4-FFF2-40B4-BE49-F238E27FC236}">
                  <a16:creationId xmlns:a16="http://schemas.microsoft.com/office/drawing/2014/main" id="{0E6CA522-4B36-71C5-7825-845E335B4F3D}"/>
                </a:ext>
              </a:extLst>
            </p:cNvPr>
            <p:cNvSpPr txBox="1"/>
            <p:nvPr/>
          </p:nvSpPr>
          <p:spPr>
            <a:xfrm>
              <a:off x="7553617" y="5764812"/>
              <a:ext cx="37542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a:t>
              </a:r>
            </a:p>
          </p:txBody>
        </p:sp>
        <p:sp>
          <p:nvSpPr>
            <p:cNvPr id="53" name="TextBox 52">
              <a:extLst>
                <a:ext uri="{FF2B5EF4-FFF2-40B4-BE49-F238E27FC236}">
                  <a16:creationId xmlns:a16="http://schemas.microsoft.com/office/drawing/2014/main" id="{282D352C-E360-1E68-9F44-AAAD2FA23138}"/>
                </a:ext>
              </a:extLst>
            </p:cNvPr>
            <p:cNvSpPr txBox="1"/>
            <p:nvPr/>
          </p:nvSpPr>
          <p:spPr>
            <a:xfrm>
              <a:off x="12463136" y="6118581"/>
              <a:ext cx="481221" cy="307777"/>
            </a:xfrm>
            <a:prstGeom prst="rect">
              <a:avLst/>
            </a:prstGeom>
            <a:noFill/>
          </p:spPr>
          <p:txBody>
            <a:bodyPr wrap="none" rtlCol="0">
              <a:spAutoFit/>
            </a:bodyPr>
            <a:lstStyle/>
            <a:p>
              <a:pPr algn="ctr"/>
              <a:r>
                <a:rPr lang="en-US" sz="1400" dirty="0">
                  <a:latin typeface="Roboto Condensed" panose="02000000000000000000" pitchFamily="2" charset="0"/>
                  <a:ea typeface="Roboto Condensed" panose="02000000000000000000" pitchFamily="2" charset="0"/>
                </a:rPr>
                <a:t>JPN</a:t>
              </a:r>
            </a:p>
          </p:txBody>
        </p:sp>
        <p:cxnSp>
          <p:nvCxnSpPr>
            <p:cNvPr id="70" name="Straight Connector 69">
              <a:extLst>
                <a:ext uri="{FF2B5EF4-FFF2-40B4-BE49-F238E27FC236}">
                  <a16:creationId xmlns:a16="http://schemas.microsoft.com/office/drawing/2014/main" id="{D8E2B352-00E2-36E1-286E-235FC9BB9F7B}"/>
                </a:ext>
              </a:extLst>
            </p:cNvPr>
            <p:cNvCxnSpPr>
              <a:cxnSpLocks/>
            </p:cNvCxnSpPr>
            <p:nvPr/>
          </p:nvCxnSpPr>
          <p:spPr>
            <a:xfrm>
              <a:off x="8010525" y="6136980"/>
              <a:ext cx="517842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80DF4E09-8C4D-5491-CD2A-D51A17A1D1E3}"/>
                </a:ext>
              </a:extLst>
            </p:cNvPr>
            <p:cNvSpPr txBox="1"/>
            <p:nvPr/>
          </p:nvSpPr>
          <p:spPr>
            <a:xfrm rot="16200000">
              <a:off x="5741265" y="4311135"/>
              <a:ext cx="3276602"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Market Share Change</a:t>
              </a:r>
            </a:p>
          </p:txBody>
        </p:sp>
      </p:grpSp>
    </p:spTree>
    <p:extLst>
      <p:ext uri="{BB962C8B-B14F-4D97-AF65-F5344CB8AC3E}">
        <p14:creationId xmlns:p14="http://schemas.microsoft.com/office/powerpoint/2010/main" val="4135022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A5F49C-B0BC-417A-D5FD-014AA01D874F}"/>
              </a:ext>
            </a:extLst>
          </p:cNvPr>
          <p:cNvSpPr>
            <a:spLocks noGrp="1"/>
          </p:cNvSpPr>
          <p:nvPr>
            <p:ph type="title"/>
          </p:nvPr>
        </p:nvSpPr>
        <p:spPr/>
        <p:txBody>
          <a:bodyPr/>
          <a:lstStyle/>
          <a:p>
            <a:r>
              <a:rPr lang="en-US" dirty="0"/>
              <a:t>WHY Vietnam?</a:t>
            </a:r>
          </a:p>
        </p:txBody>
      </p:sp>
      <p:sp>
        <p:nvSpPr>
          <p:cNvPr id="6" name="Content Placeholder 5">
            <a:extLst>
              <a:ext uri="{FF2B5EF4-FFF2-40B4-BE49-F238E27FC236}">
                <a16:creationId xmlns:a16="http://schemas.microsoft.com/office/drawing/2014/main" id="{AB324773-2E13-05C4-26A2-7CEF32730651}"/>
              </a:ext>
            </a:extLst>
          </p:cNvPr>
          <p:cNvSpPr>
            <a:spLocks noGrp="1"/>
          </p:cNvSpPr>
          <p:nvPr>
            <p:ph idx="1"/>
          </p:nvPr>
        </p:nvSpPr>
        <p:spPr>
          <a:xfrm>
            <a:off x="628649" y="1824039"/>
            <a:ext cx="7028457" cy="4349750"/>
          </a:xfrm>
        </p:spPr>
        <p:txBody>
          <a:bodyPr/>
          <a:lstStyle/>
          <a:p>
            <a:pPr lvl="1"/>
            <a:r>
              <a:rPr lang="en-US" sz="1800" dirty="0"/>
              <a:t>Strong economic growth with a thriving middle class</a:t>
            </a:r>
          </a:p>
          <a:p>
            <a:pPr lvl="1"/>
            <a:r>
              <a:rPr lang="en-US" sz="1800" dirty="0"/>
              <a:t>Low labor costs, young population, and high productivity growth</a:t>
            </a:r>
          </a:p>
          <a:p>
            <a:pPr lvl="1"/>
            <a:r>
              <a:rPr lang="en-US" sz="1800" dirty="0"/>
              <a:t>Friendly government with a high number of approved FTAs</a:t>
            </a:r>
          </a:p>
          <a:p>
            <a:pPr lvl="1"/>
            <a:r>
              <a:rPr lang="en-US" sz="1800" dirty="0"/>
              <a:t>Heavy investment in infrastructure development</a:t>
            </a:r>
          </a:p>
          <a:p>
            <a:pPr lvl="1"/>
            <a:r>
              <a:rPr lang="en-US" sz="1800" dirty="0"/>
              <a:t>Supportive economic fundamentals with low inflation and healthy external balances</a:t>
            </a:r>
          </a:p>
          <a:p>
            <a:pPr lvl="1"/>
            <a:r>
              <a:rPr lang="en-US" sz="1800" dirty="0"/>
              <a:t>Stable political environment for reliable business operations</a:t>
            </a:r>
          </a:p>
          <a:p>
            <a:pPr lvl="1"/>
            <a:r>
              <a:rPr lang="en-US" sz="1800" dirty="0"/>
              <a:t>Strategic location in Southeast Asia for tapping into</a:t>
            </a:r>
            <a:br>
              <a:rPr lang="en-US" sz="1800" dirty="0"/>
            </a:br>
            <a:r>
              <a:rPr lang="en-US" sz="1800" dirty="0"/>
              <a:t>growing markets</a:t>
            </a:r>
          </a:p>
          <a:p>
            <a:pPr lvl="1"/>
            <a:r>
              <a:rPr lang="en-US" sz="1800" dirty="0"/>
              <a:t>Geographically close and culturally connected to China</a:t>
            </a:r>
          </a:p>
        </p:txBody>
      </p:sp>
      <p:sp>
        <p:nvSpPr>
          <p:cNvPr id="7" name="Text Placeholder 6">
            <a:extLst>
              <a:ext uri="{FF2B5EF4-FFF2-40B4-BE49-F238E27FC236}">
                <a16:creationId xmlns:a16="http://schemas.microsoft.com/office/drawing/2014/main" id="{2C6EE111-3296-A6CA-6260-613AF9C6C448}"/>
              </a:ext>
            </a:extLst>
          </p:cNvPr>
          <p:cNvSpPr>
            <a:spLocks noGrp="1"/>
          </p:cNvSpPr>
          <p:nvPr>
            <p:ph type="body" sz="quarter" idx="13"/>
          </p:nvPr>
        </p:nvSpPr>
        <p:spPr/>
        <p:txBody>
          <a:bodyPr/>
          <a:lstStyle/>
          <a:p>
            <a:r>
              <a:rPr lang="en-US" b="1" dirty="0"/>
              <a:t>Source: World Bank, GMO</a:t>
            </a:r>
          </a:p>
        </p:txBody>
      </p:sp>
      <p:pic>
        <p:nvPicPr>
          <p:cNvPr id="8" name="Picture 7">
            <a:extLst>
              <a:ext uri="{FF2B5EF4-FFF2-40B4-BE49-F238E27FC236}">
                <a16:creationId xmlns:a16="http://schemas.microsoft.com/office/drawing/2014/main" id="{F7E532B2-26AE-5808-F752-06B3D0CB4F38}"/>
              </a:ext>
            </a:extLst>
          </p:cNvPr>
          <p:cNvPicPr>
            <a:picLocks noChangeAspect="1"/>
          </p:cNvPicPr>
          <p:nvPr/>
        </p:nvPicPr>
        <p:blipFill>
          <a:blip r:embed="rId3"/>
          <a:stretch>
            <a:fillRect/>
          </a:stretch>
        </p:blipFill>
        <p:spPr>
          <a:xfrm>
            <a:off x="7975204" y="346507"/>
            <a:ext cx="5213746" cy="2833373"/>
          </a:xfrm>
          <a:prstGeom prst="rect">
            <a:avLst/>
          </a:prstGeom>
        </p:spPr>
      </p:pic>
      <p:grpSp>
        <p:nvGrpSpPr>
          <p:cNvPr id="27" name="Group 26">
            <a:extLst>
              <a:ext uri="{FF2B5EF4-FFF2-40B4-BE49-F238E27FC236}">
                <a16:creationId xmlns:a16="http://schemas.microsoft.com/office/drawing/2014/main" id="{2685B1FB-588E-AC6E-4A67-139DA1F521B7}"/>
              </a:ext>
            </a:extLst>
          </p:cNvPr>
          <p:cNvGrpSpPr/>
          <p:nvPr/>
        </p:nvGrpSpPr>
        <p:grpSpPr>
          <a:xfrm>
            <a:off x="7853310" y="3649034"/>
            <a:ext cx="5259909" cy="3234197"/>
            <a:chOff x="7586610" y="3649034"/>
            <a:chExt cx="5259909" cy="3234197"/>
          </a:xfrm>
        </p:grpSpPr>
        <p:pic>
          <p:nvPicPr>
            <p:cNvPr id="9" name="Picture 8">
              <a:extLst>
                <a:ext uri="{FF2B5EF4-FFF2-40B4-BE49-F238E27FC236}">
                  <a16:creationId xmlns:a16="http://schemas.microsoft.com/office/drawing/2014/main" id="{965298B8-0FF8-7B1E-8C4D-86E4517CDBC3}"/>
                </a:ext>
              </a:extLst>
            </p:cNvPr>
            <p:cNvPicPr>
              <a:picLocks noChangeAspect="1"/>
            </p:cNvPicPr>
            <p:nvPr/>
          </p:nvPicPr>
          <p:blipFill rotWithShape="1">
            <a:blip r:embed="rId4"/>
            <a:srcRect l="8311" t="10519" r="5080" b="11114"/>
            <a:stretch/>
          </p:blipFill>
          <p:spPr>
            <a:xfrm>
              <a:off x="8115301" y="4166814"/>
              <a:ext cx="3562894" cy="2270266"/>
            </a:xfrm>
            <a:prstGeom prst="rect">
              <a:avLst/>
            </a:prstGeom>
          </p:spPr>
        </p:pic>
        <p:sp>
          <p:nvSpPr>
            <p:cNvPr id="11" name="TextBox 10">
              <a:extLst>
                <a:ext uri="{FF2B5EF4-FFF2-40B4-BE49-F238E27FC236}">
                  <a16:creationId xmlns:a16="http://schemas.microsoft.com/office/drawing/2014/main" id="{664DB776-C79D-5448-D164-7A4E1890B55F}"/>
                </a:ext>
              </a:extLst>
            </p:cNvPr>
            <p:cNvSpPr txBox="1"/>
            <p:nvPr/>
          </p:nvSpPr>
          <p:spPr>
            <a:xfrm>
              <a:off x="7619410" y="4018366"/>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80</a:t>
              </a:r>
            </a:p>
          </p:txBody>
        </p:sp>
        <p:sp>
          <p:nvSpPr>
            <p:cNvPr id="13" name="TextBox 12">
              <a:extLst>
                <a:ext uri="{FF2B5EF4-FFF2-40B4-BE49-F238E27FC236}">
                  <a16:creationId xmlns:a16="http://schemas.microsoft.com/office/drawing/2014/main" id="{7A6B0E41-CE6E-0D27-0A48-0AD90BCA80C2}"/>
                </a:ext>
              </a:extLst>
            </p:cNvPr>
            <p:cNvSpPr txBox="1"/>
            <p:nvPr/>
          </p:nvSpPr>
          <p:spPr bwMode="auto">
            <a:xfrm>
              <a:off x="7586610" y="3649034"/>
              <a:ext cx="5259909" cy="369332"/>
            </a:xfrm>
            <a:prstGeom prst="rect">
              <a:avLst/>
            </a:prstGeom>
            <a:noFill/>
          </p:spPr>
          <p:txBody>
            <a:bodyPr wrap="square">
              <a:spAutoFit/>
            </a:bodyPr>
            <a:lstStyle/>
            <a:p>
              <a:pPr>
                <a:defRPr/>
              </a:pPr>
              <a:r>
                <a:rPr lang="en-US" dirty="0">
                  <a:solidFill>
                    <a:schemeClr val="accent2"/>
                  </a:solidFill>
                  <a:latin typeface="Roboto Condensed" panose="02000000000000000000" pitchFamily="2" charset="0"/>
                  <a:ea typeface="Roboto Condensed" panose="02000000000000000000" pitchFamily="2" charset="0"/>
                </a:rPr>
                <a:t>VIETNAM MANUFACTURING EXPORTS AS % OF GDP</a:t>
              </a:r>
            </a:p>
          </p:txBody>
        </p:sp>
        <p:sp>
          <p:nvSpPr>
            <p:cNvPr id="14" name="TextBox 13">
              <a:extLst>
                <a:ext uri="{FF2B5EF4-FFF2-40B4-BE49-F238E27FC236}">
                  <a16:creationId xmlns:a16="http://schemas.microsoft.com/office/drawing/2014/main" id="{66A88DB9-F682-46AC-CAC6-DF866277DE37}"/>
                </a:ext>
              </a:extLst>
            </p:cNvPr>
            <p:cNvSpPr txBox="1"/>
            <p:nvPr/>
          </p:nvSpPr>
          <p:spPr>
            <a:xfrm>
              <a:off x="7619410" y="4377603"/>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70</a:t>
              </a:r>
            </a:p>
          </p:txBody>
        </p:sp>
        <p:sp>
          <p:nvSpPr>
            <p:cNvPr id="15" name="TextBox 14">
              <a:extLst>
                <a:ext uri="{FF2B5EF4-FFF2-40B4-BE49-F238E27FC236}">
                  <a16:creationId xmlns:a16="http://schemas.microsoft.com/office/drawing/2014/main" id="{AE5269EA-B85A-A6F2-1D60-E649211C12CC}"/>
                </a:ext>
              </a:extLst>
            </p:cNvPr>
            <p:cNvSpPr txBox="1"/>
            <p:nvPr/>
          </p:nvSpPr>
          <p:spPr>
            <a:xfrm>
              <a:off x="7619410" y="4736840"/>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60</a:t>
              </a:r>
            </a:p>
          </p:txBody>
        </p:sp>
        <p:sp>
          <p:nvSpPr>
            <p:cNvPr id="16" name="TextBox 15">
              <a:extLst>
                <a:ext uri="{FF2B5EF4-FFF2-40B4-BE49-F238E27FC236}">
                  <a16:creationId xmlns:a16="http://schemas.microsoft.com/office/drawing/2014/main" id="{AC4FF4C6-78E9-E65A-EA2F-BAEADD969461}"/>
                </a:ext>
              </a:extLst>
            </p:cNvPr>
            <p:cNvSpPr txBox="1"/>
            <p:nvPr/>
          </p:nvSpPr>
          <p:spPr>
            <a:xfrm>
              <a:off x="7619410" y="5096077"/>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50</a:t>
              </a:r>
            </a:p>
          </p:txBody>
        </p:sp>
        <p:sp>
          <p:nvSpPr>
            <p:cNvPr id="17" name="TextBox 16">
              <a:extLst>
                <a:ext uri="{FF2B5EF4-FFF2-40B4-BE49-F238E27FC236}">
                  <a16:creationId xmlns:a16="http://schemas.microsoft.com/office/drawing/2014/main" id="{FA909DF8-58F1-DCDC-123E-726755030290}"/>
                </a:ext>
              </a:extLst>
            </p:cNvPr>
            <p:cNvSpPr txBox="1"/>
            <p:nvPr/>
          </p:nvSpPr>
          <p:spPr>
            <a:xfrm>
              <a:off x="7614314" y="5455314"/>
              <a:ext cx="443036" cy="400110"/>
            </a:xfrm>
            <a:prstGeom prst="rect">
              <a:avLst/>
            </a:prstGeom>
            <a:noFill/>
          </p:spPr>
          <p:txBody>
            <a:bodyPr wrap="square" rtlCol="0">
              <a:spAutoFit/>
            </a:bodyPr>
            <a:lstStyle/>
            <a:p>
              <a:pPr algn="r"/>
              <a:r>
                <a:rPr lang="en-US" sz="2000" dirty="0">
                  <a:latin typeface="Roboto Condensed" panose="02000000000000000000" pitchFamily="2" charset="0"/>
                  <a:ea typeface="Roboto Condensed" panose="02000000000000000000" pitchFamily="2" charset="0"/>
                </a:rPr>
                <a:t>40</a:t>
              </a:r>
            </a:p>
          </p:txBody>
        </p:sp>
        <p:sp>
          <p:nvSpPr>
            <p:cNvPr id="18" name="TextBox 17">
              <a:extLst>
                <a:ext uri="{FF2B5EF4-FFF2-40B4-BE49-F238E27FC236}">
                  <a16:creationId xmlns:a16="http://schemas.microsoft.com/office/drawing/2014/main" id="{9AE8EE0C-FBBB-C1C0-ABCD-0C4F71C7F89A}"/>
                </a:ext>
              </a:extLst>
            </p:cNvPr>
            <p:cNvSpPr txBox="1"/>
            <p:nvPr/>
          </p:nvSpPr>
          <p:spPr>
            <a:xfrm>
              <a:off x="7619410" y="5814551"/>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30</a:t>
              </a:r>
            </a:p>
          </p:txBody>
        </p:sp>
        <p:sp>
          <p:nvSpPr>
            <p:cNvPr id="19" name="TextBox 18">
              <a:extLst>
                <a:ext uri="{FF2B5EF4-FFF2-40B4-BE49-F238E27FC236}">
                  <a16:creationId xmlns:a16="http://schemas.microsoft.com/office/drawing/2014/main" id="{50FEDA40-FD3B-1251-3002-8A087D476371}"/>
                </a:ext>
              </a:extLst>
            </p:cNvPr>
            <p:cNvSpPr txBox="1"/>
            <p:nvPr/>
          </p:nvSpPr>
          <p:spPr>
            <a:xfrm>
              <a:off x="7619410" y="6173789"/>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a:t>
              </a:r>
            </a:p>
          </p:txBody>
        </p:sp>
        <p:sp>
          <p:nvSpPr>
            <p:cNvPr id="20" name="TextBox 19">
              <a:extLst>
                <a:ext uri="{FF2B5EF4-FFF2-40B4-BE49-F238E27FC236}">
                  <a16:creationId xmlns:a16="http://schemas.microsoft.com/office/drawing/2014/main" id="{AD8445EB-8F77-3D1D-3DAB-C381E203ACC2}"/>
                </a:ext>
              </a:extLst>
            </p:cNvPr>
            <p:cNvSpPr txBox="1"/>
            <p:nvPr/>
          </p:nvSpPr>
          <p:spPr>
            <a:xfrm>
              <a:off x="7904703" y="6483121"/>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2000</a:t>
              </a:r>
            </a:p>
          </p:txBody>
        </p:sp>
        <p:sp>
          <p:nvSpPr>
            <p:cNvPr id="21" name="TextBox 20">
              <a:extLst>
                <a:ext uri="{FF2B5EF4-FFF2-40B4-BE49-F238E27FC236}">
                  <a16:creationId xmlns:a16="http://schemas.microsoft.com/office/drawing/2014/main" id="{E185751D-1A7D-68E8-205A-82B8330358A0}"/>
                </a:ext>
              </a:extLst>
            </p:cNvPr>
            <p:cNvSpPr txBox="1"/>
            <p:nvPr/>
          </p:nvSpPr>
          <p:spPr>
            <a:xfrm>
              <a:off x="8687671" y="6483121"/>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2005</a:t>
              </a:r>
            </a:p>
          </p:txBody>
        </p:sp>
        <p:sp>
          <p:nvSpPr>
            <p:cNvPr id="22" name="TextBox 21">
              <a:extLst>
                <a:ext uri="{FF2B5EF4-FFF2-40B4-BE49-F238E27FC236}">
                  <a16:creationId xmlns:a16="http://schemas.microsoft.com/office/drawing/2014/main" id="{293F3C1F-8E19-125C-2A32-0F91645C269C}"/>
                </a:ext>
              </a:extLst>
            </p:cNvPr>
            <p:cNvSpPr txBox="1"/>
            <p:nvPr/>
          </p:nvSpPr>
          <p:spPr>
            <a:xfrm>
              <a:off x="9470639" y="6483121"/>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2010</a:t>
              </a:r>
            </a:p>
          </p:txBody>
        </p:sp>
        <p:sp>
          <p:nvSpPr>
            <p:cNvPr id="23" name="TextBox 22">
              <a:extLst>
                <a:ext uri="{FF2B5EF4-FFF2-40B4-BE49-F238E27FC236}">
                  <a16:creationId xmlns:a16="http://schemas.microsoft.com/office/drawing/2014/main" id="{50B64489-C81D-77C6-4365-886AF10BBC8E}"/>
                </a:ext>
              </a:extLst>
            </p:cNvPr>
            <p:cNvSpPr txBox="1"/>
            <p:nvPr/>
          </p:nvSpPr>
          <p:spPr>
            <a:xfrm>
              <a:off x="10253607" y="6483121"/>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2015</a:t>
              </a:r>
            </a:p>
          </p:txBody>
        </p:sp>
        <p:sp>
          <p:nvSpPr>
            <p:cNvPr id="24" name="TextBox 23">
              <a:extLst>
                <a:ext uri="{FF2B5EF4-FFF2-40B4-BE49-F238E27FC236}">
                  <a16:creationId xmlns:a16="http://schemas.microsoft.com/office/drawing/2014/main" id="{6EF13932-4D4B-0DEA-83B8-D6F954973D3F}"/>
                </a:ext>
              </a:extLst>
            </p:cNvPr>
            <p:cNvSpPr txBox="1"/>
            <p:nvPr/>
          </p:nvSpPr>
          <p:spPr>
            <a:xfrm>
              <a:off x="11036574" y="6483121"/>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cxnSp>
          <p:nvCxnSpPr>
            <p:cNvPr id="26" name="Straight Connector 25">
              <a:extLst>
                <a:ext uri="{FF2B5EF4-FFF2-40B4-BE49-F238E27FC236}">
                  <a16:creationId xmlns:a16="http://schemas.microsoft.com/office/drawing/2014/main" id="{3832D0F7-C123-20E0-74F2-A62B0935AB80}"/>
                </a:ext>
              </a:extLst>
            </p:cNvPr>
            <p:cNvCxnSpPr/>
            <p:nvPr/>
          </p:nvCxnSpPr>
          <p:spPr>
            <a:xfrm>
              <a:off x="8076111" y="6483121"/>
              <a:ext cx="3628209"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912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43823A-9C03-AC68-3556-7B85C7720A3A}"/>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18D9D8BF-002A-C8CA-5791-C3AF55EEE33E}"/>
              </a:ext>
            </a:extLst>
          </p:cNvPr>
          <p:cNvSpPr>
            <a:spLocks noGrp="1"/>
          </p:cNvSpPr>
          <p:nvPr>
            <p:ph type="title"/>
          </p:nvPr>
        </p:nvSpPr>
        <p:spPr/>
        <p:txBody>
          <a:bodyPr/>
          <a:lstStyle/>
          <a:p>
            <a:r>
              <a:rPr lang="en-US" dirty="0"/>
              <a:t>Vietnam: ONE OF THE MOST SIMILAR EXPORTS TO CHINA</a:t>
            </a:r>
          </a:p>
        </p:txBody>
      </p:sp>
      <p:graphicFrame>
        <p:nvGraphicFramePr>
          <p:cNvPr id="4" name="Chart 3">
            <a:extLst>
              <a:ext uri="{FF2B5EF4-FFF2-40B4-BE49-F238E27FC236}">
                <a16:creationId xmlns:a16="http://schemas.microsoft.com/office/drawing/2014/main" id="{E4064F95-7934-E2DF-5212-210FD9102786}"/>
              </a:ext>
            </a:extLst>
          </p:cNvPr>
          <p:cNvGraphicFramePr>
            <a:graphicFrameLocks/>
          </p:cNvGraphicFramePr>
          <p:nvPr/>
        </p:nvGraphicFramePr>
        <p:xfrm>
          <a:off x="3121924" y="1740513"/>
          <a:ext cx="7416099" cy="480533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1133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952029F-DF94-CB48-E921-075E705A8699}"/>
              </a:ext>
            </a:extLst>
          </p:cNvPr>
          <p:cNvSpPr>
            <a:spLocks noGrp="1"/>
          </p:cNvSpPr>
          <p:nvPr>
            <p:ph type="body" sz="quarter" idx="13"/>
          </p:nvPr>
        </p:nvSpPr>
        <p:spPr/>
        <p:txBody>
          <a:bodyPr/>
          <a:lstStyle/>
          <a:p>
            <a:r>
              <a:rPr lang="en-US" b="1" dirty="0"/>
              <a:t>Charts: Gabriel Cortes/CNBC                  | Source: MDS </a:t>
            </a:r>
            <a:r>
              <a:rPr lang="en-US" b="1" dirty="0" err="1"/>
              <a:t>Transmodal</a:t>
            </a:r>
            <a:endParaRPr lang="en-US" b="1" dirty="0"/>
          </a:p>
        </p:txBody>
      </p:sp>
      <p:sp>
        <p:nvSpPr>
          <p:cNvPr id="5" name="Title 4">
            <a:extLst>
              <a:ext uri="{FF2B5EF4-FFF2-40B4-BE49-F238E27FC236}">
                <a16:creationId xmlns:a16="http://schemas.microsoft.com/office/drawing/2014/main" id="{433B3C1E-A1C4-E699-23DD-A5EFDD7817D9}"/>
              </a:ext>
            </a:extLst>
          </p:cNvPr>
          <p:cNvSpPr>
            <a:spLocks noGrp="1"/>
          </p:cNvSpPr>
          <p:nvPr>
            <p:ph type="title"/>
          </p:nvPr>
        </p:nvSpPr>
        <p:spPr/>
        <p:txBody>
          <a:bodyPr/>
          <a:lstStyle/>
          <a:p>
            <a:r>
              <a:rPr lang="en-US" dirty="0"/>
              <a:t>Vietnam has already taken significant</a:t>
            </a:r>
            <a:br>
              <a:rPr lang="en-US" dirty="0"/>
            </a:br>
            <a:r>
              <a:rPr lang="en-US" dirty="0"/>
              <a:t>market share in certain industries</a:t>
            </a:r>
          </a:p>
        </p:txBody>
      </p:sp>
      <p:pic>
        <p:nvPicPr>
          <p:cNvPr id="7" name="Content Placeholder 6">
            <a:extLst>
              <a:ext uri="{FF2B5EF4-FFF2-40B4-BE49-F238E27FC236}">
                <a16:creationId xmlns:a16="http://schemas.microsoft.com/office/drawing/2014/main" id="{3A36D2D8-2B16-0632-21B6-250D5B2197D7}"/>
              </a:ext>
            </a:extLst>
          </p:cNvPr>
          <p:cNvPicPr>
            <a:picLocks noChangeAspect="1"/>
          </p:cNvPicPr>
          <p:nvPr/>
        </p:nvPicPr>
        <p:blipFill rotWithShape="1">
          <a:blip r:embed="rId3"/>
          <a:srcRect l="8837" t="5540" r="7878" b="10268"/>
          <a:stretch/>
        </p:blipFill>
        <p:spPr>
          <a:xfrm>
            <a:off x="1174655" y="2511377"/>
            <a:ext cx="5226146" cy="4141527"/>
          </a:xfrm>
          <a:prstGeom prst="rect">
            <a:avLst/>
          </a:prstGeom>
        </p:spPr>
      </p:pic>
      <p:pic>
        <p:nvPicPr>
          <p:cNvPr id="8" name="Picture 7">
            <a:extLst>
              <a:ext uri="{FF2B5EF4-FFF2-40B4-BE49-F238E27FC236}">
                <a16:creationId xmlns:a16="http://schemas.microsoft.com/office/drawing/2014/main" id="{F3E54A0E-FA9D-DFD7-50F1-16B5814B9283}"/>
              </a:ext>
            </a:extLst>
          </p:cNvPr>
          <p:cNvPicPr>
            <a:picLocks noChangeAspect="1"/>
          </p:cNvPicPr>
          <p:nvPr/>
        </p:nvPicPr>
        <p:blipFill rotWithShape="1">
          <a:blip r:embed="rId4"/>
          <a:srcRect l="5387" t="13956" r="1378" b="10794"/>
          <a:stretch/>
        </p:blipFill>
        <p:spPr>
          <a:xfrm>
            <a:off x="6998677" y="2467814"/>
            <a:ext cx="5937631" cy="3362119"/>
          </a:xfrm>
          <a:prstGeom prst="rect">
            <a:avLst/>
          </a:prstGeom>
        </p:spPr>
      </p:pic>
      <p:sp>
        <p:nvSpPr>
          <p:cNvPr id="9" name="Text Box 3">
            <a:extLst>
              <a:ext uri="{FF2B5EF4-FFF2-40B4-BE49-F238E27FC236}">
                <a16:creationId xmlns:a16="http://schemas.microsoft.com/office/drawing/2014/main" id="{AAC98CDE-9093-93F3-7648-154FA85EE847}"/>
              </a:ext>
            </a:extLst>
          </p:cNvPr>
          <p:cNvSpPr txBox="1">
            <a:spLocks noChangeArrowheads="1"/>
          </p:cNvSpPr>
          <p:nvPr/>
        </p:nvSpPr>
        <p:spPr bwMode="auto">
          <a:xfrm>
            <a:off x="1206738" y="1689830"/>
            <a:ext cx="4729828" cy="707886"/>
          </a:xfrm>
          <a:prstGeom prst="rect">
            <a:avLst/>
          </a:prstGeom>
          <a:noFill/>
          <a:ln w="9525">
            <a:noFill/>
            <a:miter lim="800000"/>
            <a:headEnd/>
            <a:tailEnd/>
          </a:ln>
        </p:spPr>
        <p:txBody>
          <a:bodyPr wrap="square">
            <a:spAutoFit/>
          </a:bodyPr>
          <a:lstStyle/>
          <a:p>
            <a:pPr eaLnBrk="0" hangingPunct="0"/>
            <a:r>
              <a:rPr lang="en-US" sz="2000" dirty="0">
                <a:solidFill>
                  <a:schemeClr val="accent2"/>
                </a:solidFill>
                <a:latin typeface="Roboto Condensed" panose="02000000000000000000" pitchFamily="2" charset="0"/>
              </a:rPr>
              <a:t>CHINA’S SHARE OF GLOBAL EXPORTS OF CONSUMER GOOD HAS FALLEN SINCE 2016</a:t>
            </a:r>
          </a:p>
        </p:txBody>
      </p:sp>
      <p:sp>
        <p:nvSpPr>
          <p:cNvPr id="10" name="Text Box 3">
            <a:extLst>
              <a:ext uri="{FF2B5EF4-FFF2-40B4-BE49-F238E27FC236}">
                <a16:creationId xmlns:a16="http://schemas.microsoft.com/office/drawing/2014/main" id="{AED18E74-8D27-BBBF-2968-E57C9077CADE}"/>
              </a:ext>
            </a:extLst>
          </p:cNvPr>
          <p:cNvSpPr txBox="1">
            <a:spLocks noChangeArrowheads="1"/>
          </p:cNvSpPr>
          <p:nvPr/>
        </p:nvSpPr>
        <p:spPr bwMode="auto">
          <a:xfrm>
            <a:off x="6998677" y="1689830"/>
            <a:ext cx="5266745" cy="707886"/>
          </a:xfrm>
          <a:prstGeom prst="rect">
            <a:avLst/>
          </a:prstGeom>
          <a:noFill/>
          <a:ln w="9525">
            <a:noFill/>
            <a:miter lim="800000"/>
            <a:headEnd/>
            <a:tailEnd/>
          </a:ln>
        </p:spPr>
        <p:txBody>
          <a:bodyPr wrap="square">
            <a:spAutoFit/>
          </a:bodyPr>
          <a:lstStyle/>
          <a:p>
            <a:pPr eaLnBrk="0" hangingPunct="0"/>
            <a:r>
              <a:rPr lang="en-US" sz="2000" dirty="0">
                <a:solidFill>
                  <a:schemeClr val="accent2"/>
                </a:solidFill>
                <a:latin typeface="Roboto Condensed" panose="02000000000000000000" pitchFamily="2" charset="0"/>
              </a:rPr>
              <a:t>VIETNAM’S SHARE OF GLOBAL EXPORTS OF KEY CONSUMER GOODS HAS INCREASED SINCE 2016</a:t>
            </a:r>
          </a:p>
        </p:txBody>
      </p:sp>
      <p:pic>
        <p:nvPicPr>
          <p:cNvPr id="11" name="Picture 10">
            <a:extLst>
              <a:ext uri="{FF2B5EF4-FFF2-40B4-BE49-F238E27FC236}">
                <a16:creationId xmlns:a16="http://schemas.microsoft.com/office/drawing/2014/main" id="{47AF9FBD-FFD6-2BFC-3E31-04ACE5C57A61}"/>
              </a:ext>
            </a:extLst>
          </p:cNvPr>
          <p:cNvPicPr>
            <a:picLocks noChangeAspect="1"/>
          </p:cNvPicPr>
          <p:nvPr/>
        </p:nvPicPr>
        <p:blipFill rotWithShape="1">
          <a:blip r:embed="rId4"/>
          <a:srcRect l="91622" t="91022" r="1378" b="1537"/>
          <a:stretch/>
        </p:blipFill>
        <p:spPr>
          <a:xfrm>
            <a:off x="1945640" y="6854831"/>
            <a:ext cx="445763" cy="332464"/>
          </a:xfrm>
          <a:prstGeom prst="rect">
            <a:avLst/>
          </a:prstGeom>
        </p:spPr>
      </p:pic>
    </p:spTree>
    <p:extLst>
      <p:ext uri="{BB962C8B-B14F-4D97-AF65-F5344CB8AC3E}">
        <p14:creationId xmlns:p14="http://schemas.microsoft.com/office/powerpoint/2010/main" val="4058717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B1006-8D32-E366-4AE9-2260A8282815}"/>
              </a:ext>
            </a:extLst>
          </p:cNvPr>
          <p:cNvSpPr>
            <a:spLocks noGrp="1"/>
          </p:cNvSpPr>
          <p:nvPr>
            <p:ph type="title"/>
          </p:nvPr>
        </p:nvSpPr>
        <p:spPr/>
        <p:txBody>
          <a:bodyPr/>
          <a:lstStyle/>
          <a:p>
            <a:r>
              <a:rPr lang="en-US" dirty="0"/>
              <a:t>In a world of uncertainties, one near certainty</a:t>
            </a:r>
          </a:p>
        </p:txBody>
      </p:sp>
      <p:sp>
        <p:nvSpPr>
          <p:cNvPr id="4" name="Content Placeholder 3">
            <a:extLst>
              <a:ext uri="{FF2B5EF4-FFF2-40B4-BE49-F238E27FC236}">
                <a16:creationId xmlns:a16="http://schemas.microsoft.com/office/drawing/2014/main" id="{8DE62C1B-8C44-8D27-F27B-DB76E6E3F7D2}"/>
              </a:ext>
            </a:extLst>
          </p:cNvPr>
          <p:cNvSpPr>
            <a:spLocks noGrp="1"/>
          </p:cNvSpPr>
          <p:nvPr>
            <p:ph idx="1"/>
          </p:nvPr>
        </p:nvSpPr>
        <p:spPr>
          <a:xfrm>
            <a:off x="1288825" y="1824039"/>
            <a:ext cx="11231418" cy="4349750"/>
          </a:xfrm>
        </p:spPr>
        <p:txBody>
          <a:bodyPr/>
          <a:lstStyle/>
          <a:p>
            <a:pPr lvl="1"/>
            <a:r>
              <a:rPr lang="en-US" sz="1800" dirty="0"/>
              <a:t>“Beyond China” is a secular trend driven by labor cost increases in China, increasing East/West geopolitical frictions, and increasing corporate focus on supply chain diversification</a:t>
            </a:r>
          </a:p>
          <a:p>
            <a:pPr lvl="1"/>
            <a:r>
              <a:rPr lang="en-US" sz="1800" dirty="0"/>
              <a:t>Geopolitical risks are likely to become more important and harder to predict</a:t>
            </a:r>
          </a:p>
          <a:p>
            <a:pPr lvl="1"/>
            <a:r>
              <a:rPr lang="en-US" sz="1800" dirty="0"/>
              <a:t>The U.S.-China “Economic War” is here to stay – a protracted battle for supremacy in technology, military power, and ideology</a:t>
            </a:r>
          </a:p>
          <a:p>
            <a:pPr lvl="1"/>
            <a:r>
              <a:rPr lang="en-US" sz="1800" dirty="0"/>
              <a:t>The net effect on the emerging asset class is negative given that together, Taiwan and China account for approximately half of the MSCI Emerging index</a:t>
            </a:r>
          </a:p>
          <a:p>
            <a:pPr lvl="1"/>
            <a:r>
              <a:rPr lang="en-US" sz="1800" dirty="0"/>
              <a:t>Memories of Covid-19 AND disruptions caused by climate change are also pushing companies to diversify supply chains</a:t>
            </a:r>
          </a:p>
          <a:p>
            <a:pPr lvl="1"/>
            <a:r>
              <a:rPr lang="en-US" sz="1800" dirty="0"/>
              <a:t>There is no simple one-stop alternative to China</a:t>
            </a:r>
          </a:p>
          <a:p>
            <a:pPr lvl="1"/>
            <a:r>
              <a:rPr lang="en-US" sz="1800" dirty="0" err="1"/>
              <a:t>OnShoring</a:t>
            </a:r>
            <a:r>
              <a:rPr lang="en-US" sz="1800" dirty="0"/>
              <a:t>, </a:t>
            </a:r>
            <a:r>
              <a:rPr lang="en-US" sz="1800" dirty="0" err="1"/>
              <a:t>NearShoring</a:t>
            </a:r>
            <a:r>
              <a:rPr lang="en-US" sz="1800" dirty="0"/>
              <a:t>, and </a:t>
            </a:r>
            <a:r>
              <a:rPr lang="en-US" sz="1800" dirty="0" err="1"/>
              <a:t>FriendShoring</a:t>
            </a:r>
            <a:r>
              <a:rPr lang="en-US" sz="1800" dirty="0"/>
              <a:t> all present opportunities for investment</a:t>
            </a:r>
          </a:p>
          <a:p>
            <a:pPr lvl="1"/>
            <a:r>
              <a:rPr lang="en-US" sz="1800" dirty="0"/>
              <a:t>We present a strategy to take advantage of these trends, focusing on </a:t>
            </a:r>
            <a:r>
              <a:rPr lang="en-US" sz="1800" dirty="0" err="1"/>
              <a:t>NearShoring</a:t>
            </a:r>
            <a:r>
              <a:rPr lang="en-US" sz="1800" dirty="0"/>
              <a:t> and </a:t>
            </a:r>
            <a:r>
              <a:rPr lang="en-US" sz="1800" dirty="0" err="1"/>
              <a:t>FriendShoring</a:t>
            </a:r>
            <a:endParaRPr lang="en-US" sz="1800" dirty="0"/>
          </a:p>
        </p:txBody>
      </p:sp>
      <p:sp>
        <p:nvSpPr>
          <p:cNvPr id="5" name="Text Placeholder 4">
            <a:extLst>
              <a:ext uri="{FF2B5EF4-FFF2-40B4-BE49-F238E27FC236}">
                <a16:creationId xmlns:a16="http://schemas.microsoft.com/office/drawing/2014/main" id="{3C4E73C8-5F92-A57F-B328-24192175302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4671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F0DF4C-D95A-19E3-AB77-010931926AEC}"/>
              </a:ext>
            </a:extLst>
          </p:cNvPr>
          <p:cNvSpPr>
            <a:spLocks noGrp="1"/>
          </p:cNvSpPr>
          <p:nvPr>
            <p:ph type="title"/>
          </p:nvPr>
        </p:nvSpPr>
        <p:spPr/>
        <p:txBody>
          <a:bodyPr/>
          <a:lstStyle/>
          <a:p>
            <a:r>
              <a:rPr lang="en-US" dirty="0"/>
              <a:t>Mexico: attractive top-down view</a:t>
            </a:r>
          </a:p>
        </p:txBody>
      </p:sp>
      <p:sp>
        <p:nvSpPr>
          <p:cNvPr id="5" name="Content Placeholder 4">
            <a:extLst>
              <a:ext uri="{FF2B5EF4-FFF2-40B4-BE49-F238E27FC236}">
                <a16:creationId xmlns:a16="http://schemas.microsoft.com/office/drawing/2014/main" id="{274C7B7D-977A-7099-7EF2-6F93C9C4FFE7}"/>
              </a:ext>
            </a:extLst>
          </p:cNvPr>
          <p:cNvSpPr>
            <a:spLocks noGrp="1"/>
          </p:cNvSpPr>
          <p:nvPr>
            <p:ph idx="1"/>
          </p:nvPr>
        </p:nvSpPr>
        <p:spPr/>
        <p:txBody>
          <a:bodyPr/>
          <a:lstStyle/>
          <a:p>
            <a:r>
              <a:rPr lang="en-US" dirty="0"/>
              <a:t>Favorable top-down indicators:</a:t>
            </a:r>
          </a:p>
          <a:p>
            <a:pPr lvl="1"/>
            <a:r>
              <a:rPr lang="en-US" dirty="0"/>
              <a:t>Stable macro-economic indicators with low vulnerability on current and fiscal accounts</a:t>
            </a:r>
          </a:p>
          <a:p>
            <a:pPr lvl="1"/>
            <a:r>
              <a:rPr lang="en-US" dirty="0"/>
              <a:t>Functional democracy with Independent Central Bank and other institutions</a:t>
            </a:r>
          </a:p>
          <a:p>
            <a:pPr lvl="1"/>
            <a:r>
              <a:rPr lang="en-US" dirty="0"/>
              <a:t>High real rates boosting currency and carry trade</a:t>
            </a:r>
          </a:p>
          <a:p>
            <a:pPr lvl="1"/>
            <a:r>
              <a:rPr lang="en-US" dirty="0"/>
              <a:t>Steady and consistent growth in remittances reaching 4% of GDP in 2022</a:t>
            </a:r>
          </a:p>
          <a:p>
            <a:pPr lvl="1"/>
            <a:r>
              <a:rPr lang="en-US" dirty="0"/>
              <a:t>FDI growth in double digits in 2022 reaching $35 billion (USD) with strong pipeline</a:t>
            </a:r>
          </a:p>
          <a:p>
            <a:pPr lvl="1"/>
            <a:r>
              <a:rPr lang="en-US" dirty="0"/>
              <a:t>Nearshoring likely to boost GDP growth by 50 to 100 bps per annum over medium term</a:t>
            </a:r>
          </a:p>
        </p:txBody>
      </p:sp>
      <p:sp>
        <p:nvSpPr>
          <p:cNvPr id="6" name="Text Placeholder 5">
            <a:extLst>
              <a:ext uri="{FF2B5EF4-FFF2-40B4-BE49-F238E27FC236}">
                <a16:creationId xmlns:a16="http://schemas.microsoft.com/office/drawing/2014/main" id="{AE1CE493-578D-7244-7D48-1823EB504CE8}"/>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86028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FD76BC0-6854-39BA-41EC-08978390C510}"/>
              </a:ext>
            </a:extLst>
          </p:cNvPr>
          <p:cNvSpPr>
            <a:spLocks noGrp="1"/>
          </p:cNvSpPr>
          <p:nvPr>
            <p:ph type="body" sz="quarter" idx="13"/>
          </p:nvPr>
        </p:nvSpPr>
        <p:spPr/>
        <p:txBody>
          <a:bodyPr/>
          <a:lstStyle/>
          <a:p>
            <a:r>
              <a:rPr lang="en-US" b="1" dirty="0"/>
              <a:t>Source: Morgan Stanley, Mexico government</a:t>
            </a:r>
          </a:p>
        </p:txBody>
      </p:sp>
      <p:sp>
        <p:nvSpPr>
          <p:cNvPr id="5" name="Title 4">
            <a:extLst>
              <a:ext uri="{FF2B5EF4-FFF2-40B4-BE49-F238E27FC236}">
                <a16:creationId xmlns:a16="http://schemas.microsoft.com/office/drawing/2014/main" id="{4782DD6F-F26D-5933-68AE-F82EC97B6EC3}"/>
              </a:ext>
            </a:extLst>
          </p:cNvPr>
          <p:cNvSpPr>
            <a:spLocks noGrp="1"/>
          </p:cNvSpPr>
          <p:nvPr>
            <p:ph type="title"/>
          </p:nvPr>
        </p:nvSpPr>
        <p:spPr/>
        <p:txBody>
          <a:bodyPr/>
          <a:lstStyle/>
          <a:p>
            <a:r>
              <a:rPr lang="en-US" dirty="0"/>
              <a:t>Steady government debt-to-GDP Ratio</a:t>
            </a:r>
          </a:p>
        </p:txBody>
      </p:sp>
      <p:grpSp>
        <p:nvGrpSpPr>
          <p:cNvPr id="23" name="Group 22">
            <a:extLst>
              <a:ext uri="{FF2B5EF4-FFF2-40B4-BE49-F238E27FC236}">
                <a16:creationId xmlns:a16="http://schemas.microsoft.com/office/drawing/2014/main" id="{ACB81615-B865-F088-5986-90AFB0C8A000}"/>
              </a:ext>
            </a:extLst>
          </p:cNvPr>
          <p:cNvGrpSpPr/>
          <p:nvPr/>
        </p:nvGrpSpPr>
        <p:grpSpPr>
          <a:xfrm>
            <a:off x="2990849" y="1720713"/>
            <a:ext cx="7267576" cy="5221037"/>
            <a:chOff x="3200399" y="1720713"/>
            <a:chExt cx="7267576" cy="5221037"/>
          </a:xfrm>
        </p:grpSpPr>
        <p:pic>
          <p:nvPicPr>
            <p:cNvPr id="7" name="Picture 6">
              <a:extLst>
                <a:ext uri="{FF2B5EF4-FFF2-40B4-BE49-F238E27FC236}">
                  <a16:creationId xmlns:a16="http://schemas.microsoft.com/office/drawing/2014/main" id="{C2C575C1-6E9E-9555-117C-2E4179DC6DFE}"/>
                </a:ext>
              </a:extLst>
            </p:cNvPr>
            <p:cNvPicPr>
              <a:picLocks noChangeAspect="1"/>
            </p:cNvPicPr>
            <p:nvPr/>
          </p:nvPicPr>
          <p:blipFill rotWithShape="1">
            <a:blip r:embed="rId3"/>
            <a:srcRect l="11992" t="7880" r="8384" b="9390"/>
            <a:stretch/>
          </p:blipFill>
          <p:spPr>
            <a:xfrm>
              <a:off x="3828066" y="2288775"/>
              <a:ext cx="6639909" cy="4252864"/>
            </a:xfrm>
            <a:prstGeom prst="rect">
              <a:avLst/>
            </a:prstGeom>
          </p:spPr>
        </p:pic>
        <p:sp>
          <p:nvSpPr>
            <p:cNvPr id="8" name="TextBox 7">
              <a:extLst>
                <a:ext uri="{FF2B5EF4-FFF2-40B4-BE49-F238E27FC236}">
                  <a16:creationId xmlns:a16="http://schemas.microsoft.com/office/drawing/2014/main" id="{29E95BBC-CBCE-A105-21DE-AB06E5C54241}"/>
                </a:ext>
              </a:extLst>
            </p:cNvPr>
            <p:cNvSpPr txBox="1"/>
            <p:nvPr/>
          </p:nvSpPr>
          <p:spPr>
            <a:xfrm>
              <a:off x="3200399" y="1720713"/>
              <a:ext cx="6143626"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MEXICO GROSS PUBLIC DEBT-TO-GDP (%)</a:t>
              </a:r>
            </a:p>
          </p:txBody>
        </p:sp>
        <p:sp>
          <p:nvSpPr>
            <p:cNvPr id="9" name="TextBox 8">
              <a:extLst>
                <a:ext uri="{FF2B5EF4-FFF2-40B4-BE49-F238E27FC236}">
                  <a16:creationId xmlns:a16="http://schemas.microsoft.com/office/drawing/2014/main" id="{2B4DF8BB-FBE1-8A70-47BB-8BE360116311}"/>
                </a:ext>
              </a:extLst>
            </p:cNvPr>
            <p:cNvSpPr txBox="1"/>
            <p:nvPr/>
          </p:nvSpPr>
          <p:spPr>
            <a:xfrm>
              <a:off x="3228222" y="2182378"/>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60%</a:t>
              </a:r>
            </a:p>
          </p:txBody>
        </p:sp>
        <p:sp>
          <p:nvSpPr>
            <p:cNvPr id="10" name="TextBox 9">
              <a:extLst>
                <a:ext uri="{FF2B5EF4-FFF2-40B4-BE49-F238E27FC236}">
                  <a16:creationId xmlns:a16="http://schemas.microsoft.com/office/drawing/2014/main" id="{5546E2D1-ED76-8C23-2EE4-09D02C166D98}"/>
                </a:ext>
              </a:extLst>
            </p:cNvPr>
            <p:cNvSpPr txBox="1"/>
            <p:nvPr/>
          </p:nvSpPr>
          <p:spPr>
            <a:xfrm>
              <a:off x="3882278" y="6541640"/>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2014</a:t>
              </a:r>
            </a:p>
          </p:txBody>
        </p:sp>
        <p:sp>
          <p:nvSpPr>
            <p:cNvPr id="11" name="TextBox 10">
              <a:extLst>
                <a:ext uri="{FF2B5EF4-FFF2-40B4-BE49-F238E27FC236}">
                  <a16:creationId xmlns:a16="http://schemas.microsoft.com/office/drawing/2014/main" id="{8D07B359-7279-C976-D488-8B15A5EA2060}"/>
                </a:ext>
              </a:extLst>
            </p:cNvPr>
            <p:cNvSpPr txBox="1"/>
            <p:nvPr/>
          </p:nvSpPr>
          <p:spPr>
            <a:xfrm>
              <a:off x="3228222" y="2875579"/>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50%</a:t>
              </a:r>
            </a:p>
          </p:txBody>
        </p:sp>
        <p:sp>
          <p:nvSpPr>
            <p:cNvPr id="12" name="TextBox 11">
              <a:extLst>
                <a:ext uri="{FF2B5EF4-FFF2-40B4-BE49-F238E27FC236}">
                  <a16:creationId xmlns:a16="http://schemas.microsoft.com/office/drawing/2014/main" id="{73AA5BE4-5399-8D38-8332-772C4DD91990}"/>
                </a:ext>
              </a:extLst>
            </p:cNvPr>
            <p:cNvSpPr txBox="1"/>
            <p:nvPr/>
          </p:nvSpPr>
          <p:spPr>
            <a:xfrm>
              <a:off x="3228222" y="3568780"/>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40%</a:t>
              </a:r>
            </a:p>
          </p:txBody>
        </p:sp>
        <p:sp>
          <p:nvSpPr>
            <p:cNvPr id="13" name="TextBox 12">
              <a:extLst>
                <a:ext uri="{FF2B5EF4-FFF2-40B4-BE49-F238E27FC236}">
                  <a16:creationId xmlns:a16="http://schemas.microsoft.com/office/drawing/2014/main" id="{F2E306D6-A8C3-5429-7AE4-467DBAAE47D0}"/>
                </a:ext>
              </a:extLst>
            </p:cNvPr>
            <p:cNvSpPr txBox="1"/>
            <p:nvPr/>
          </p:nvSpPr>
          <p:spPr>
            <a:xfrm>
              <a:off x="3228222" y="4261981"/>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30%</a:t>
              </a:r>
            </a:p>
          </p:txBody>
        </p:sp>
        <p:sp>
          <p:nvSpPr>
            <p:cNvPr id="14" name="TextBox 13">
              <a:extLst>
                <a:ext uri="{FF2B5EF4-FFF2-40B4-BE49-F238E27FC236}">
                  <a16:creationId xmlns:a16="http://schemas.microsoft.com/office/drawing/2014/main" id="{338B9F05-BF02-00D1-C1E7-E1EA219D76A3}"/>
                </a:ext>
              </a:extLst>
            </p:cNvPr>
            <p:cNvSpPr txBox="1"/>
            <p:nvPr/>
          </p:nvSpPr>
          <p:spPr>
            <a:xfrm>
              <a:off x="3228222" y="4955182"/>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a:t>
              </a:r>
            </a:p>
          </p:txBody>
        </p:sp>
        <p:sp>
          <p:nvSpPr>
            <p:cNvPr id="15" name="TextBox 14">
              <a:extLst>
                <a:ext uri="{FF2B5EF4-FFF2-40B4-BE49-F238E27FC236}">
                  <a16:creationId xmlns:a16="http://schemas.microsoft.com/office/drawing/2014/main" id="{AD001CB4-9DF1-BD6F-385D-312A0EA80853}"/>
                </a:ext>
              </a:extLst>
            </p:cNvPr>
            <p:cNvSpPr txBox="1"/>
            <p:nvPr/>
          </p:nvSpPr>
          <p:spPr>
            <a:xfrm>
              <a:off x="3228222" y="5648383"/>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a:t>
              </a:r>
            </a:p>
          </p:txBody>
        </p:sp>
        <p:sp>
          <p:nvSpPr>
            <p:cNvPr id="16" name="TextBox 15">
              <a:extLst>
                <a:ext uri="{FF2B5EF4-FFF2-40B4-BE49-F238E27FC236}">
                  <a16:creationId xmlns:a16="http://schemas.microsoft.com/office/drawing/2014/main" id="{904C8A7F-2558-068F-28BC-1A259299AFC7}"/>
                </a:ext>
              </a:extLst>
            </p:cNvPr>
            <p:cNvSpPr txBox="1"/>
            <p:nvPr/>
          </p:nvSpPr>
          <p:spPr>
            <a:xfrm>
              <a:off x="3354860" y="6341585"/>
              <a:ext cx="47320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cxnSp>
          <p:nvCxnSpPr>
            <p:cNvPr id="18" name="Straight Connector 17">
              <a:extLst>
                <a:ext uri="{FF2B5EF4-FFF2-40B4-BE49-F238E27FC236}">
                  <a16:creationId xmlns:a16="http://schemas.microsoft.com/office/drawing/2014/main" id="{0EAB32F8-2823-C67C-2F4F-CA2BF207BD95}"/>
                </a:ext>
              </a:extLst>
            </p:cNvPr>
            <p:cNvCxnSpPr>
              <a:cxnSpLocks/>
            </p:cNvCxnSpPr>
            <p:nvPr/>
          </p:nvCxnSpPr>
          <p:spPr>
            <a:xfrm>
              <a:off x="3828066" y="6541640"/>
              <a:ext cx="656370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3BB8DF2-4FA9-10A4-4B61-BF12EA80C4B8}"/>
                </a:ext>
              </a:extLst>
            </p:cNvPr>
            <p:cNvSpPr txBox="1"/>
            <p:nvPr/>
          </p:nvSpPr>
          <p:spPr>
            <a:xfrm>
              <a:off x="5327922" y="6541640"/>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2016</a:t>
              </a:r>
            </a:p>
          </p:txBody>
        </p:sp>
        <p:sp>
          <p:nvSpPr>
            <p:cNvPr id="20" name="TextBox 19">
              <a:extLst>
                <a:ext uri="{FF2B5EF4-FFF2-40B4-BE49-F238E27FC236}">
                  <a16:creationId xmlns:a16="http://schemas.microsoft.com/office/drawing/2014/main" id="{1E7E33F8-F920-4222-756B-C53A775948DB}"/>
                </a:ext>
              </a:extLst>
            </p:cNvPr>
            <p:cNvSpPr txBox="1"/>
            <p:nvPr/>
          </p:nvSpPr>
          <p:spPr>
            <a:xfrm>
              <a:off x="6773566" y="6541640"/>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2018</a:t>
              </a:r>
            </a:p>
          </p:txBody>
        </p:sp>
        <p:sp>
          <p:nvSpPr>
            <p:cNvPr id="21" name="TextBox 20">
              <a:extLst>
                <a:ext uri="{FF2B5EF4-FFF2-40B4-BE49-F238E27FC236}">
                  <a16:creationId xmlns:a16="http://schemas.microsoft.com/office/drawing/2014/main" id="{0D49DFF4-DF91-E7F5-E2FF-708CB0801954}"/>
                </a:ext>
              </a:extLst>
            </p:cNvPr>
            <p:cNvSpPr txBox="1"/>
            <p:nvPr/>
          </p:nvSpPr>
          <p:spPr>
            <a:xfrm>
              <a:off x="8219210" y="6541640"/>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sp>
          <p:nvSpPr>
            <p:cNvPr id="22" name="TextBox 21">
              <a:extLst>
                <a:ext uri="{FF2B5EF4-FFF2-40B4-BE49-F238E27FC236}">
                  <a16:creationId xmlns:a16="http://schemas.microsoft.com/office/drawing/2014/main" id="{FED24200-2EEA-8214-4BF2-5A9F6508A5B1}"/>
                </a:ext>
              </a:extLst>
            </p:cNvPr>
            <p:cNvSpPr txBox="1"/>
            <p:nvPr/>
          </p:nvSpPr>
          <p:spPr>
            <a:xfrm>
              <a:off x="9664853" y="6541640"/>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2022</a:t>
              </a:r>
            </a:p>
          </p:txBody>
        </p:sp>
      </p:grpSp>
    </p:spTree>
    <p:extLst>
      <p:ext uri="{BB962C8B-B14F-4D97-AF65-F5344CB8AC3E}">
        <p14:creationId xmlns:p14="http://schemas.microsoft.com/office/powerpoint/2010/main" val="2040712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D8E0E7-1369-EE7D-2EA6-AE92555E1549}"/>
              </a:ext>
            </a:extLst>
          </p:cNvPr>
          <p:cNvSpPr>
            <a:spLocks noGrp="1"/>
          </p:cNvSpPr>
          <p:nvPr>
            <p:ph type="body" sz="quarter" idx="13"/>
          </p:nvPr>
        </p:nvSpPr>
        <p:spPr/>
        <p:txBody>
          <a:bodyPr/>
          <a:lstStyle/>
          <a:p>
            <a:r>
              <a:rPr lang="en-US" b="1" dirty="0"/>
              <a:t>Source: Mexico Central Bank</a:t>
            </a:r>
          </a:p>
        </p:txBody>
      </p:sp>
      <p:sp>
        <p:nvSpPr>
          <p:cNvPr id="3" name="Title 2">
            <a:extLst>
              <a:ext uri="{FF2B5EF4-FFF2-40B4-BE49-F238E27FC236}">
                <a16:creationId xmlns:a16="http://schemas.microsoft.com/office/drawing/2014/main" id="{44B97FEB-E566-9082-BE12-FA35717E9CF6}"/>
              </a:ext>
            </a:extLst>
          </p:cNvPr>
          <p:cNvSpPr>
            <a:spLocks noGrp="1"/>
          </p:cNvSpPr>
          <p:nvPr>
            <p:ph type="title"/>
          </p:nvPr>
        </p:nvSpPr>
        <p:spPr/>
        <p:txBody>
          <a:bodyPr/>
          <a:lstStyle/>
          <a:p>
            <a:r>
              <a:rPr lang="en-US" dirty="0"/>
              <a:t>steady growth in remittances to Mexico</a:t>
            </a:r>
          </a:p>
        </p:txBody>
      </p:sp>
      <p:sp>
        <p:nvSpPr>
          <p:cNvPr id="4" name="TextBox 3">
            <a:extLst>
              <a:ext uri="{FF2B5EF4-FFF2-40B4-BE49-F238E27FC236}">
                <a16:creationId xmlns:a16="http://schemas.microsoft.com/office/drawing/2014/main" id="{5D651A07-0028-A91D-8940-B9BB0A3D7CCD}"/>
              </a:ext>
            </a:extLst>
          </p:cNvPr>
          <p:cNvSpPr txBox="1"/>
          <p:nvPr/>
        </p:nvSpPr>
        <p:spPr>
          <a:xfrm>
            <a:off x="1066830" y="1749597"/>
            <a:ext cx="3902149"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MEXICO REMITTANCES</a:t>
            </a:r>
          </a:p>
        </p:txBody>
      </p:sp>
      <p:pic>
        <p:nvPicPr>
          <p:cNvPr id="5" name="Picture 4">
            <a:extLst>
              <a:ext uri="{FF2B5EF4-FFF2-40B4-BE49-F238E27FC236}">
                <a16:creationId xmlns:a16="http://schemas.microsoft.com/office/drawing/2014/main" id="{E68760D2-1B4B-E524-D73B-8F97F6B3524C}"/>
              </a:ext>
            </a:extLst>
          </p:cNvPr>
          <p:cNvPicPr>
            <a:picLocks noChangeAspect="1"/>
          </p:cNvPicPr>
          <p:nvPr/>
        </p:nvPicPr>
        <p:blipFill rotWithShape="1">
          <a:blip r:embed="rId3"/>
          <a:srcRect l="14396" t="12526" r="1657" b="28476"/>
          <a:stretch/>
        </p:blipFill>
        <p:spPr>
          <a:xfrm>
            <a:off x="1851673" y="2219015"/>
            <a:ext cx="10114121" cy="4077010"/>
          </a:xfrm>
          <a:prstGeom prst="rect">
            <a:avLst/>
          </a:prstGeom>
        </p:spPr>
      </p:pic>
      <p:sp>
        <p:nvSpPr>
          <p:cNvPr id="6" name="TextBox 5">
            <a:extLst>
              <a:ext uri="{FF2B5EF4-FFF2-40B4-BE49-F238E27FC236}">
                <a16:creationId xmlns:a16="http://schemas.microsoft.com/office/drawing/2014/main" id="{3E5E42BD-8F72-B254-FD21-64F229905487}"/>
              </a:ext>
            </a:extLst>
          </p:cNvPr>
          <p:cNvSpPr txBox="1"/>
          <p:nvPr/>
        </p:nvSpPr>
        <p:spPr>
          <a:xfrm rot="16200000">
            <a:off x="-544200" y="3842416"/>
            <a:ext cx="2769783"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Millions (USD)</a:t>
            </a:r>
          </a:p>
        </p:txBody>
      </p:sp>
      <p:cxnSp>
        <p:nvCxnSpPr>
          <p:cNvPr id="7" name="Straight Connector 6">
            <a:extLst>
              <a:ext uri="{FF2B5EF4-FFF2-40B4-BE49-F238E27FC236}">
                <a16:creationId xmlns:a16="http://schemas.microsoft.com/office/drawing/2014/main" id="{B89C8496-766E-51B4-7B19-6D7E363C695E}"/>
              </a:ext>
            </a:extLst>
          </p:cNvPr>
          <p:cNvCxnSpPr>
            <a:cxnSpLocks/>
          </p:cNvCxnSpPr>
          <p:nvPr/>
        </p:nvCxnSpPr>
        <p:spPr>
          <a:xfrm>
            <a:off x="1992497" y="6296025"/>
            <a:ext cx="988517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463574-EED6-A5A7-F611-5911E922A5FD}"/>
              </a:ext>
            </a:extLst>
          </p:cNvPr>
          <p:cNvSpPr txBox="1"/>
          <p:nvPr/>
        </p:nvSpPr>
        <p:spPr>
          <a:xfrm>
            <a:off x="1066830" y="2261068"/>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70,000</a:t>
            </a:r>
          </a:p>
        </p:txBody>
      </p:sp>
      <p:sp>
        <p:nvSpPr>
          <p:cNvPr id="10" name="TextBox 9">
            <a:extLst>
              <a:ext uri="{FF2B5EF4-FFF2-40B4-BE49-F238E27FC236}">
                <a16:creationId xmlns:a16="http://schemas.microsoft.com/office/drawing/2014/main" id="{C3687A26-1D30-922A-8CB8-5687E2EC0DCE}"/>
              </a:ext>
            </a:extLst>
          </p:cNvPr>
          <p:cNvSpPr txBox="1"/>
          <p:nvPr/>
        </p:nvSpPr>
        <p:spPr>
          <a:xfrm>
            <a:off x="1066830" y="2808054"/>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60,000</a:t>
            </a:r>
          </a:p>
        </p:txBody>
      </p:sp>
      <p:sp>
        <p:nvSpPr>
          <p:cNvPr id="11" name="TextBox 10">
            <a:extLst>
              <a:ext uri="{FF2B5EF4-FFF2-40B4-BE49-F238E27FC236}">
                <a16:creationId xmlns:a16="http://schemas.microsoft.com/office/drawing/2014/main" id="{671CA706-D306-F1BD-A689-856579BA0C7C}"/>
              </a:ext>
            </a:extLst>
          </p:cNvPr>
          <p:cNvSpPr txBox="1"/>
          <p:nvPr/>
        </p:nvSpPr>
        <p:spPr>
          <a:xfrm>
            <a:off x="1066830" y="3355040"/>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50,000</a:t>
            </a:r>
          </a:p>
        </p:txBody>
      </p:sp>
      <p:sp>
        <p:nvSpPr>
          <p:cNvPr id="12" name="TextBox 11">
            <a:extLst>
              <a:ext uri="{FF2B5EF4-FFF2-40B4-BE49-F238E27FC236}">
                <a16:creationId xmlns:a16="http://schemas.microsoft.com/office/drawing/2014/main" id="{CF34995D-474C-112F-55CC-F827BAC63033}"/>
              </a:ext>
            </a:extLst>
          </p:cNvPr>
          <p:cNvSpPr txBox="1"/>
          <p:nvPr/>
        </p:nvSpPr>
        <p:spPr>
          <a:xfrm>
            <a:off x="1066830" y="3902026"/>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40,000</a:t>
            </a:r>
          </a:p>
        </p:txBody>
      </p:sp>
      <p:sp>
        <p:nvSpPr>
          <p:cNvPr id="13" name="TextBox 12">
            <a:extLst>
              <a:ext uri="{FF2B5EF4-FFF2-40B4-BE49-F238E27FC236}">
                <a16:creationId xmlns:a16="http://schemas.microsoft.com/office/drawing/2014/main" id="{8B723E55-F9FE-11A4-C956-5133BB00B9CE}"/>
              </a:ext>
            </a:extLst>
          </p:cNvPr>
          <p:cNvSpPr txBox="1"/>
          <p:nvPr/>
        </p:nvSpPr>
        <p:spPr>
          <a:xfrm>
            <a:off x="1066830" y="4449012"/>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30,000</a:t>
            </a:r>
          </a:p>
        </p:txBody>
      </p:sp>
      <p:sp>
        <p:nvSpPr>
          <p:cNvPr id="14" name="TextBox 13">
            <a:extLst>
              <a:ext uri="{FF2B5EF4-FFF2-40B4-BE49-F238E27FC236}">
                <a16:creationId xmlns:a16="http://schemas.microsoft.com/office/drawing/2014/main" id="{321A8091-4EA7-FC2A-B4E5-7717F86156E9}"/>
              </a:ext>
            </a:extLst>
          </p:cNvPr>
          <p:cNvSpPr txBox="1"/>
          <p:nvPr/>
        </p:nvSpPr>
        <p:spPr>
          <a:xfrm>
            <a:off x="1066830" y="4995998"/>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20,000</a:t>
            </a:r>
          </a:p>
        </p:txBody>
      </p:sp>
      <p:sp>
        <p:nvSpPr>
          <p:cNvPr id="15" name="TextBox 14">
            <a:extLst>
              <a:ext uri="{FF2B5EF4-FFF2-40B4-BE49-F238E27FC236}">
                <a16:creationId xmlns:a16="http://schemas.microsoft.com/office/drawing/2014/main" id="{43693C4F-10A5-4506-6C99-0AD74DA778C2}"/>
              </a:ext>
            </a:extLst>
          </p:cNvPr>
          <p:cNvSpPr txBox="1"/>
          <p:nvPr/>
        </p:nvSpPr>
        <p:spPr>
          <a:xfrm>
            <a:off x="1066830" y="5542984"/>
            <a:ext cx="86754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10,000</a:t>
            </a:r>
          </a:p>
        </p:txBody>
      </p:sp>
      <p:sp>
        <p:nvSpPr>
          <p:cNvPr id="16" name="TextBox 15">
            <a:extLst>
              <a:ext uri="{FF2B5EF4-FFF2-40B4-BE49-F238E27FC236}">
                <a16:creationId xmlns:a16="http://schemas.microsoft.com/office/drawing/2014/main" id="{ADAA5ED2-65FD-D346-72E0-434D2AEF32ED}"/>
              </a:ext>
            </a:extLst>
          </p:cNvPr>
          <p:cNvSpPr txBox="1"/>
          <p:nvPr/>
        </p:nvSpPr>
        <p:spPr>
          <a:xfrm>
            <a:off x="1623072" y="6089971"/>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18" name="TextBox 17">
            <a:extLst>
              <a:ext uri="{FF2B5EF4-FFF2-40B4-BE49-F238E27FC236}">
                <a16:creationId xmlns:a16="http://schemas.microsoft.com/office/drawing/2014/main" id="{6663075F-ECDB-5FC9-F3E9-AA3D2BDF5C9D}"/>
              </a:ext>
            </a:extLst>
          </p:cNvPr>
          <p:cNvSpPr txBox="1"/>
          <p:nvPr/>
        </p:nvSpPr>
        <p:spPr>
          <a:xfrm>
            <a:off x="2200604"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2014</a:t>
            </a:r>
          </a:p>
        </p:txBody>
      </p:sp>
      <p:sp>
        <p:nvSpPr>
          <p:cNvPr id="19" name="TextBox 18">
            <a:extLst>
              <a:ext uri="{FF2B5EF4-FFF2-40B4-BE49-F238E27FC236}">
                <a16:creationId xmlns:a16="http://schemas.microsoft.com/office/drawing/2014/main" id="{110D38E5-8116-F61C-C587-D242C2EC567D}"/>
              </a:ext>
            </a:extLst>
          </p:cNvPr>
          <p:cNvSpPr txBox="1"/>
          <p:nvPr/>
        </p:nvSpPr>
        <p:spPr>
          <a:xfrm>
            <a:off x="3294823"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2015</a:t>
            </a:r>
          </a:p>
        </p:txBody>
      </p:sp>
      <p:sp>
        <p:nvSpPr>
          <p:cNvPr id="20" name="TextBox 19">
            <a:extLst>
              <a:ext uri="{FF2B5EF4-FFF2-40B4-BE49-F238E27FC236}">
                <a16:creationId xmlns:a16="http://schemas.microsoft.com/office/drawing/2014/main" id="{52D71ECB-948C-84EC-13C5-CBD7C6998008}"/>
              </a:ext>
            </a:extLst>
          </p:cNvPr>
          <p:cNvSpPr txBox="1"/>
          <p:nvPr/>
        </p:nvSpPr>
        <p:spPr>
          <a:xfrm>
            <a:off x="4389042"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2016</a:t>
            </a:r>
          </a:p>
        </p:txBody>
      </p:sp>
      <p:sp>
        <p:nvSpPr>
          <p:cNvPr id="21" name="TextBox 20">
            <a:extLst>
              <a:ext uri="{FF2B5EF4-FFF2-40B4-BE49-F238E27FC236}">
                <a16:creationId xmlns:a16="http://schemas.microsoft.com/office/drawing/2014/main" id="{C8DC25AA-E3E2-FE51-F50E-7F5DA52B6B3A}"/>
              </a:ext>
            </a:extLst>
          </p:cNvPr>
          <p:cNvSpPr txBox="1"/>
          <p:nvPr/>
        </p:nvSpPr>
        <p:spPr>
          <a:xfrm>
            <a:off x="5483261"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2017</a:t>
            </a:r>
          </a:p>
        </p:txBody>
      </p:sp>
      <p:sp>
        <p:nvSpPr>
          <p:cNvPr id="22" name="TextBox 21">
            <a:extLst>
              <a:ext uri="{FF2B5EF4-FFF2-40B4-BE49-F238E27FC236}">
                <a16:creationId xmlns:a16="http://schemas.microsoft.com/office/drawing/2014/main" id="{B7992106-0212-F6DA-DB49-BD25DEFF8C2D}"/>
              </a:ext>
            </a:extLst>
          </p:cNvPr>
          <p:cNvSpPr txBox="1"/>
          <p:nvPr/>
        </p:nvSpPr>
        <p:spPr>
          <a:xfrm>
            <a:off x="6577480"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2018</a:t>
            </a:r>
          </a:p>
        </p:txBody>
      </p:sp>
      <p:sp>
        <p:nvSpPr>
          <p:cNvPr id="23" name="TextBox 22">
            <a:extLst>
              <a:ext uri="{FF2B5EF4-FFF2-40B4-BE49-F238E27FC236}">
                <a16:creationId xmlns:a16="http://schemas.microsoft.com/office/drawing/2014/main" id="{FCBE0DDF-D4B1-81E0-AF3A-0E88E2C1365E}"/>
              </a:ext>
            </a:extLst>
          </p:cNvPr>
          <p:cNvSpPr txBox="1"/>
          <p:nvPr/>
        </p:nvSpPr>
        <p:spPr>
          <a:xfrm>
            <a:off x="7671699"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2019</a:t>
            </a:r>
          </a:p>
        </p:txBody>
      </p:sp>
      <p:sp>
        <p:nvSpPr>
          <p:cNvPr id="24" name="TextBox 23">
            <a:extLst>
              <a:ext uri="{FF2B5EF4-FFF2-40B4-BE49-F238E27FC236}">
                <a16:creationId xmlns:a16="http://schemas.microsoft.com/office/drawing/2014/main" id="{4F140D37-6C6F-DAA6-6448-274953DDC818}"/>
              </a:ext>
            </a:extLst>
          </p:cNvPr>
          <p:cNvSpPr txBox="1"/>
          <p:nvPr/>
        </p:nvSpPr>
        <p:spPr>
          <a:xfrm>
            <a:off x="8765918"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sp>
        <p:nvSpPr>
          <p:cNvPr id="25" name="TextBox 24">
            <a:extLst>
              <a:ext uri="{FF2B5EF4-FFF2-40B4-BE49-F238E27FC236}">
                <a16:creationId xmlns:a16="http://schemas.microsoft.com/office/drawing/2014/main" id="{72461944-1605-E0A9-8B05-5CB1DFBC15FE}"/>
              </a:ext>
            </a:extLst>
          </p:cNvPr>
          <p:cNvSpPr txBox="1"/>
          <p:nvPr/>
        </p:nvSpPr>
        <p:spPr>
          <a:xfrm>
            <a:off x="9860137"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2021</a:t>
            </a:r>
          </a:p>
        </p:txBody>
      </p:sp>
      <p:sp>
        <p:nvSpPr>
          <p:cNvPr id="26" name="TextBox 25">
            <a:extLst>
              <a:ext uri="{FF2B5EF4-FFF2-40B4-BE49-F238E27FC236}">
                <a16:creationId xmlns:a16="http://schemas.microsoft.com/office/drawing/2014/main" id="{4027CCCD-8EB3-6909-936B-28A0972D88CC}"/>
              </a:ext>
            </a:extLst>
          </p:cNvPr>
          <p:cNvSpPr txBox="1"/>
          <p:nvPr/>
        </p:nvSpPr>
        <p:spPr>
          <a:xfrm>
            <a:off x="10954355" y="6381690"/>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2022</a:t>
            </a:r>
          </a:p>
        </p:txBody>
      </p:sp>
    </p:spTree>
    <p:extLst>
      <p:ext uri="{BB962C8B-B14F-4D97-AF65-F5344CB8AC3E}">
        <p14:creationId xmlns:p14="http://schemas.microsoft.com/office/powerpoint/2010/main" val="1598388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56EE516-C066-0DFB-657F-0BB39119AF65}"/>
              </a:ext>
            </a:extLst>
          </p:cNvPr>
          <p:cNvSpPr>
            <a:spLocks noGrp="1"/>
          </p:cNvSpPr>
          <p:nvPr>
            <p:ph type="title"/>
          </p:nvPr>
        </p:nvSpPr>
        <p:spPr/>
        <p:txBody>
          <a:bodyPr/>
          <a:lstStyle/>
          <a:p>
            <a:r>
              <a:rPr lang="en-US" dirty="0"/>
              <a:t>Nearshoring: Mexico’s moment</a:t>
            </a:r>
          </a:p>
        </p:txBody>
      </p:sp>
      <p:sp>
        <p:nvSpPr>
          <p:cNvPr id="8" name="Content Placeholder 7">
            <a:extLst>
              <a:ext uri="{FF2B5EF4-FFF2-40B4-BE49-F238E27FC236}">
                <a16:creationId xmlns:a16="http://schemas.microsoft.com/office/drawing/2014/main" id="{252C90B9-F7E1-9E3D-FA3C-2E87898D70A7}"/>
              </a:ext>
            </a:extLst>
          </p:cNvPr>
          <p:cNvSpPr>
            <a:spLocks noGrp="1"/>
          </p:cNvSpPr>
          <p:nvPr>
            <p:ph idx="1"/>
          </p:nvPr>
        </p:nvSpPr>
        <p:spPr/>
        <p:txBody>
          <a:bodyPr/>
          <a:lstStyle/>
          <a:p>
            <a:r>
              <a:rPr lang="en-US" dirty="0"/>
              <a:t>Mexico’s advantage in nearshoring:</a:t>
            </a:r>
          </a:p>
          <a:p>
            <a:pPr lvl="1"/>
            <a:r>
              <a:rPr lang="en-US" dirty="0"/>
              <a:t>Large border running more than 3,000 kilometers with the U.S., the world’s largest consumer economy</a:t>
            </a:r>
          </a:p>
          <a:p>
            <a:pPr lvl="1"/>
            <a:r>
              <a:rPr lang="en-US" dirty="0"/>
              <a:t>Rule-based trade framework in the form of USMCA and 13 other FTAs including the EU and Japan</a:t>
            </a:r>
          </a:p>
          <a:p>
            <a:pPr lvl="1"/>
            <a:r>
              <a:rPr lang="en-US" dirty="0"/>
              <a:t>Well-established manufacturing facilities, supply chains, and trade linkages</a:t>
            </a:r>
          </a:p>
          <a:p>
            <a:pPr lvl="1"/>
            <a:r>
              <a:rPr lang="en-US" dirty="0"/>
              <a:t>Relatively better ranking on economic complexity and IP protection</a:t>
            </a:r>
          </a:p>
          <a:p>
            <a:pPr lvl="1"/>
            <a:r>
              <a:rPr lang="en-US" dirty="0"/>
              <a:t>Labor costs significantly lower than the U.S. and China</a:t>
            </a:r>
          </a:p>
          <a:p>
            <a:pPr lvl="1"/>
            <a:r>
              <a:rPr lang="en-US" dirty="0"/>
              <a:t>Rapid progression as top trading partner with the U.S. with further scope to gain share</a:t>
            </a:r>
          </a:p>
        </p:txBody>
      </p:sp>
      <p:sp>
        <p:nvSpPr>
          <p:cNvPr id="9" name="Text Placeholder 8">
            <a:extLst>
              <a:ext uri="{FF2B5EF4-FFF2-40B4-BE49-F238E27FC236}">
                <a16:creationId xmlns:a16="http://schemas.microsoft.com/office/drawing/2014/main" id="{D964E453-8ED4-0819-2717-3BF1EA9023C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189707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FDB38B-C1F2-1557-C484-24A7EE240008}"/>
              </a:ext>
            </a:extLst>
          </p:cNvPr>
          <p:cNvSpPr>
            <a:spLocks noGrp="1"/>
          </p:cNvSpPr>
          <p:nvPr>
            <p:ph type="body" sz="quarter" idx="13"/>
          </p:nvPr>
        </p:nvSpPr>
        <p:spPr/>
        <p:txBody>
          <a:bodyPr/>
          <a:lstStyle/>
          <a:p>
            <a:r>
              <a:rPr lang="en-US" b="1" dirty="0">
                <a:solidFill>
                  <a:schemeClr val="bg2"/>
                </a:solidFill>
              </a:rPr>
              <a:t>Source: XXXX</a:t>
            </a:r>
          </a:p>
        </p:txBody>
      </p:sp>
      <p:sp>
        <p:nvSpPr>
          <p:cNvPr id="5" name="Title 4">
            <a:extLst>
              <a:ext uri="{FF2B5EF4-FFF2-40B4-BE49-F238E27FC236}">
                <a16:creationId xmlns:a16="http://schemas.microsoft.com/office/drawing/2014/main" id="{4D21ED64-D9A1-FC93-13EF-FE4538F6BAA6}"/>
              </a:ext>
            </a:extLst>
          </p:cNvPr>
          <p:cNvSpPr>
            <a:spLocks noGrp="1"/>
          </p:cNvSpPr>
          <p:nvPr>
            <p:ph type="title"/>
          </p:nvPr>
        </p:nvSpPr>
        <p:spPr/>
        <p:txBody>
          <a:bodyPr/>
          <a:lstStyle/>
          <a:p>
            <a:r>
              <a:rPr lang="en-US" dirty="0"/>
              <a:t>Well-evolved supply chain</a:t>
            </a:r>
          </a:p>
        </p:txBody>
      </p:sp>
      <p:sp>
        <p:nvSpPr>
          <p:cNvPr id="7" name="TextBox 6">
            <a:extLst>
              <a:ext uri="{FF2B5EF4-FFF2-40B4-BE49-F238E27FC236}">
                <a16:creationId xmlns:a16="http://schemas.microsoft.com/office/drawing/2014/main" id="{3AC8D810-03BA-0833-6764-5CCFF188E67C}"/>
              </a:ext>
            </a:extLst>
          </p:cNvPr>
          <p:cNvSpPr txBox="1"/>
          <p:nvPr/>
        </p:nvSpPr>
        <p:spPr>
          <a:xfrm>
            <a:off x="1531948" y="1728279"/>
            <a:ext cx="8021627"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ECONOMIC COMPLEXITY RANK 2019</a:t>
            </a:r>
          </a:p>
        </p:txBody>
      </p:sp>
      <p:graphicFrame>
        <p:nvGraphicFramePr>
          <p:cNvPr id="8" name="Chart 7">
            <a:extLst>
              <a:ext uri="{FF2B5EF4-FFF2-40B4-BE49-F238E27FC236}">
                <a16:creationId xmlns:a16="http://schemas.microsoft.com/office/drawing/2014/main" id="{9CBA86D0-037C-F9D0-234D-23C56E98B225}"/>
              </a:ext>
            </a:extLst>
          </p:cNvPr>
          <p:cNvGraphicFramePr>
            <a:graphicFrameLocks/>
          </p:cNvGraphicFramePr>
          <p:nvPr>
            <p:extLst>
              <p:ext uri="{D42A27DB-BD31-4B8C-83A1-F6EECF244321}">
                <p14:modId xmlns:p14="http://schemas.microsoft.com/office/powerpoint/2010/main" val="257456494"/>
              </p:ext>
            </p:extLst>
          </p:nvPr>
        </p:nvGraphicFramePr>
        <p:xfrm>
          <a:off x="1370022" y="2262343"/>
          <a:ext cx="11107727" cy="45918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7751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CC2021-02D7-B1A9-437A-7E390AE1E63F}"/>
              </a:ext>
            </a:extLst>
          </p:cNvPr>
          <p:cNvSpPr>
            <a:spLocks noGrp="1"/>
          </p:cNvSpPr>
          <p:nvPr>
            <p:ph type="body" sz="quarter" idx="13"/>
          </p:nvPr>
        </p:nvSpPr>
        <p:spPr/>
        <p:txBody>
          <a:bodyPr/>
          <a:lstStyle/>
          <a:p>
            <a:r>
              <a:rPr lang="en-US" b="1" dirty="0"/>
              <a:t>As of 3/31/22 | </a:t>
            </a:r>
            <a:r>
              <a:rPr lang="en-US" b="1" dirty="0">
                <a:solidFill>
                  <a:schemeClr val="bg2"/>
                </a:solidFill>
              </a:rPr>
              <a:t>Source: XXXX</a:t>
            </a:r>
          </a:p>
        </p:txBody>
      </p:sp>
      <p:sp>
        <p:nvSpPr>
          <p:cNvPr id="3" name="Title 2">
            <a:extLst>
              <a:ext uri="{FF2B5EF4-FFF2-40B4-BE49-F238E27FC236}">
                <a16:creationId xmlns:a16="http://schemas.microsoft.com/office/drawing/2014/main" id="{1C12CE47-1EC7-70DD-B910-FE6E2616C161}"/>
              </a:ext>
            </a:extLst>
          </p:cNvPr>
          <p:cNvSpPr>
            <a:spLocks noGrp="1"/>
          </p:cNvSpPr>
          <p:nvPr>
            <p:ph type="title"/>
          </p:nvPr>
        </p:nvSpPr>
        <p:spPr/>
        <p:txBody>
          <a:bodyPr/>
          <a:lstStyle/>
          <a:p>
            <a:r>
              <a:rPr lang="en-US" dirty="0"/>
              <a:t>Mexico Labor costs compared to China and the U.S.</a:t>
            </a:r>
          </a:p>
        </p:txBody>
      </p:sp>
      <p:sp>
        <p:nvSpPr>
          <p:cNvPr id="4" name="TextBox 3">
            <a:extLst>
              <a:ext uri="{FF2B5EF4-FFF2-40B4-BE49-F238E27FC236}">
                <a16:creationId xmlns:a16="http://schemas.microsoft.com/office/drawing/2014/main" id="{2859747D-F011-F4BA-B91C-F698DBED88F0}"/>
              </a:ext>
            </a:extLst>
          </p:cNvPr>
          <p:cNvSpPr txBox="1"/>
          <p:nvPr/>
        </p:nvSpPr>
        <p:spPr>
          <a:xfrm>
            <a:off x="2437769" y="1737069"/>
            <a:ext cx="6351578"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AVERAGE MANUFACTURING LABOR COSTS</a:t>
            </a:r>
          </a:p>
        </p:txBody>
      </p:sp>
      <p:pic>
        <p:nvPicPr>
          <p:cNvPr id="5" name="Picture 4">
            <a:extLst>
              <a:ext uri="{FF2B5EF4-FFF2-40B4-BE49-F238E27FC236}">
                <a16:creationId xmlns:a16="http://schemas.microsoft.com/office/drawing/2014/main" id="{D9AD6312-A124-0CB3-810B-C4DDF447E19A}"/>
              </a:ext>
            </a:extLst>
          </p:cNvPr>
          <p:cNvPicPr>
            <a:picLocks noChangeAspect="1"/>
          </p:cNvPicPr>
          <p:nvPr/>
        </p:nvPicPr>
        <p:blipFill rotWithShape="1">
          <a:blip r:embed="rId3"/>
          <a:srcRect l="6765" t="22434" r="6000" b="10373"/>
          <a:stretch/>
        </p:blipFill>
        <p:spPr>
          <a:xfrm>
            <a:off x="2834807" y="2235932"/>
            <a:ext cx="8162925" cy="4181658"/>
          </a:xfrm>
          <a:prstGeom prst="rect">
            <a:avLst/>
          </a:prstGeom>
        </p:spPr>
      </p:pic>
      <p:sp>
        <p:nvSpPr>
          <p:cNvPr id="7" name="TextBox 6">
            <a:extLst>
              <a:ext uri="{FF2B5EF4-FFF2-40B4-BE49-F238E27FC236}">
                <a16:creationId xmlns:a16="http://schemas.microsoft.com/office/drawing/2014/main" id="{BEEA3166-C8AD-5381-E642-EDAA1E402D9D}"/>
              </a:ext>
            </a:extLst>
          </p:cNvPr>
          <p:cNvSpPr txBox="1"/>
          <p:nvPr/>
        </p:nvSpPr>
        <p:spPr>
          <a:xfrm>
            <a:off x="2437769" y="2254447"/>
            <a:ext cx="437941"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25</a:t>
            </a:r>
          </a:p>
        </p:txBody>
      </p:sp>
      <p:sp>
        <p:nvSpPr>
          <p:cNvPr id="8" name="TextBox 7">
            <a:extLst>
              <a:ext uri="{FF2B5EF4-FFF2-40B4-BE49-F238E27FC236}">
                <a16:creationId xmlns:a16="http://schemas.microsoft.com/office/drawing/2014/main" id="{FA1F108A-681E-4943-091F-F23C59074817}"/>
              </a:ext>
            </a:extLst>
          </p:cNvPr>
          <p:cNvSpPr txBox="1"/>
          <p:nvPr/>
        </p:nvSpPr>
        <p:spPr>
          <a:xfrm>
            <a:off x="2437769" y="3048925"/>
            <a:ext cx="437941"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a:t>
            </a:r>
          </a:p>
        </p:txBody>
      </p:sp>
      <p:sp>
        <p:nvSpPr>
          <p:cNvPr id="9" name="TextBox 8">
            <a:extLst>
              <a:ext uri="{FF2B5EF4-FFF2-40B4-BE49-F238E27FC236}">
                <a16:creationId xmlns:a16="http://schemas.microsoft.com/office/drawing/2014/main" id="{4E87889F-6E4E-7795-A73C-66DB9410026E}"/>
              </a:ext>
            </a:extLst>
          </p:cNvPr>
          <p:cNvSpPr txBox="1"/>
          <p:nvPr/>
        </p:nvSpPr>
        <p:spPr>
          <a:xfrm>
            <a:off x="2437769" y="3843403"/>
            <a:ext cx="437941"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15</a:t>
            </a:r>
          </a:p>
        </p:txBody>
      </p:sp>
      <p:sp>
        <p:nvSpPr>
          <p:cNvPr id="10" name="TextBox 9">
            <a:extLst>
              <a:ext uri="{FF2B5EF4-FFF2-40B4-BE49-F238E27FC236}">
                <a16:creationId xmlns:a16="http://schemas.microsoft.com/office/drawing/2014/main" id="{DBE9BB7C-378B-8649-988D-FBA488C38DDF}"/>
              </a:ext>
            </a:extLst>
          </p:cNvPr>
          <p:cNvSpPr txBox="1"/>
          <p:nvPr/>
        </p:nvSpPr>
        <p:spPr>
          <a:xfrm>
            <a:off x="2437769" y="4637881"/>
            <a:ext cx="437941"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a:t>
            </a:r>
          </a:p>
        </p:txBody>
      </p:sp>
      <p:sp>
        <p:nvSpPr>
          <p:cNvPr id="11" name="TextBox 10">
            <a:extLst>
              <a:ext uri="{FF2B5EF4-FFF2-40B4-BE49-F238E27FC236}">
                <a16:creationId xmlns:a16="http://schemas.microsoft.com/office/drawing/2014/main" id="{9485DAC1-FFF4-27FC-321C-0B3C68FA8FDC}"/>
              </a:ext>
            </a:extLst>
          </p:cNvPr>
          <p:cNvSpPr txBox="1"/>
          <p:nvPr/>
        </p:nvSpPr>
        <p:spPr>
          <a:xfrm>
            <a:off x="2564406" y="5432359"/>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a:t>
            </a:r>
          </a:p>
        </p:txBody>
      </p:sp>
      <p:sp>
        <p:nvSpPr>
          <p:cNvPr id="12" name="TextBox 11">
            <a:extLst>
              <a:ext uri="{FF2B5EF4-FFF2-40B4-BE49-F238E27FC236}">
                <a16:creationId xmlns:a16="http://schemas.microsoft.com/office/drawing/2014/main" id="{C2F23002-ECDF-7AE8-29EC-05AE6E977730}"/>
              </a:ext>
            </a:extLst>
          </p:cNvPr>
          <p:cNvSpPr txBox="1"/>
          <p:nvPr/>
        </p:nvSpPr>
        <p:spPr>
          <a:xfrm>
            <a:off x="2564406" y="6226839"/>
            <a:ext cx="31130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14" name="TextBox 13">
            <a:extLst>
              <a:ext uri="{FF2B5EF4-FFF2-40B4-BE49-F238E27FC236}">
                <a16:creationId xmlns:a16="http://schemas.microsoft.com/office/drawing/2014/main" id="{853C5AAA-612A-5830-9B55-9CD97F47C2D6}"/>
              </a:ext>
            </a:extLst>
          </p:cNvPr>
          <p:cNvSpPr txBox="1"/>
          <p:nvPr/>
        </p:nvSpPr>
        <p:spPr>
          <a:xfrm>
            <a:off x="2399837"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2007</a:t>
            </a:r>
          </a:p>
        </p:txBody>
      </p:sp>
      <p:sp>
        <p:nvSpPr>
          <p:cNvPr id="15" name="TextBox 14">
            <a:extLst>
              <a:ext uri="{FF2B5EF4-FFF2-40B4-BE49-F238E27FC236}">
                <a16:creationId xmlns:a16="http://schemas.microsoft.com/office/drawing/2014/main" id="{49B1A2C8-3928-F994-D6D5-CF15D989CC65}"/>
              </a:ext>
            </a:extLst>
          </p:cNvPr>
          <p:cNvSpPr txBox="1"/>
          <p:nvPr/>
        </p:nvSpPr>
        <p:spPr>
          <a:xfrm>
            <a:off x="3886904"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2010</a:t>
            </a:r>
          </a:p>
        </p:txBody>
      </p:sp>
      <p:sp>
        <p:nvSpPr>
          <p:cNvPr id="16" name="TextBox 15">
            <a:extLst>
              <a:ext uri="{FF2B5EF4-FFF2-40B4-BE49-F238E27FC236}">
                <a16:creationId xmlns:a16="http://schemas.microsoft.com/office/drawing/2014/main" id="{537520E0-DC3C-C7E9-7F6F-EED3E005D878}"/>
              </a:ext>
            </a:extLst>
          </p:cNvPr>
          <p:cNvSpPr txBox="1"/>
          <p:nvPr/>
        </p:nvSpPr>
        <p:spPr>
          <a:xfrm>
            <a:off x="5373971"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2013</a:t>
            </a:r>
          </a:p>
        </p:txBody>
      </p:sp>
      <p:sp>
        <p:nvSpPr>
          <p:cNvPr id="17" name="TextBox 16">
            <a:extLst>
              <a:ext uri="{FF2B5EF4-FFF2-40B4-BE49-F238E27FC236}">
                <a16:creationId xmlns:a16="http://schemas.microsoft.com/office/drawing/2014/main" id="{8174BFFD-7E93-D1BA-9EB4-3D47AD779732}"/>
              </a:ext>
            </a:extLst>
          </p:cNvPr>
          <p:cNvSpPr txBox="1"/>
          <p:nvPr/>
        </p:nvSpPr>
        <p:spPr>
          <a:xfrm>
            <a:off x="6861038"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2016</a:t>
            </a:r>
          </a:p>
        </p:txBody>
      </p:sp>
      <p:sp>
        <p:nvSpPr>
          <p:cNvPr id="18" name="TextBox 17">
            <a:extLst>
              <a:ext uri="{FF2B5EF4-FFF2-40B4-BE49-F238E27FC236}">
                <a16:creationId xmlns:a16="http://schemas.microsoft.com/office/drawing/2014/main" id="{CF62B601-84C3-C486-A38E-9FC439FD87D3}"/>
              </a:ext>
            </a:extLst>
          </p:cNvPr>
          <p:cNvSpPr txBox="1"/>
          <p:nvPr/>
        </p:nvSpPr>
        <p:spPr>
          <a:xfrm>
            <a:off x="8348105"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2019</a:t>
            </a:r>
          </a:p>
        </p:txBody>
      </p:sp>
      <p:sp>
        <p:nvSpPr>
          <p:cNvPr id="19" name="TextBox 18">
            <a:extLst>
              <a:ext uri="{FF2B5EF4-FFF2-40B4-BE49-F238E27FC236}">
                <a16:creationId xmlns:a16="http://schemas.microsoft.com/office/drawing/2014/main" id="{F67635C4-4BA3-4392-EF52-B45299B2FE9D}"/>
              </a:ext>
            </a:extLst>
          </p:cNvPr>
          <p:cNvSpPr txBox="1"/>
          <p:nvPr/>
        </p:nvSpPr>
        <p:spPr>
          <a:xfrm>
            <a:off x="9835172" y="6497673"/>
            <a:ext cx="103105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1Q 2022</a:t>
            </a:r>
          </a:p>
        </p:txBody>
      </p:sp>
      <p:cxnSp>
        <p:nvCxnSpPr>
          <p:cNvPr id="20" name="Straight Connector 19">
            <a:extLst>
              <a:ext uri="{FF2B5EF4-FFF2-40B4-BE49-F238E27FC236}">
                <a16:creationId xmlns:a16="http://schemas.microsoft.com/office/drawing/2014/main" id="{761FEA9C-A0BD-F346-80CA-321EED3830AF}"/>
              </a:ext>
            </a:extLst>
          </p:cNvPr>
          <p:cNvCxnSpPr>
            <a:cxnSpLocks/>
          </p:cNvCxnSpPr>
          <p:nvPr/>
        </p:nvCxnSpPr>
        <p:spPr>
          <a:xfrm>
            <a:off x="2915362" y="6430966"/>
            <a:ext cx="808237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E518CC-DA8B-F1FA-C206-CBBC7DFEC14E}"/>
              </a:ext>
            </a:extLst>
          </p:cNvPr>
          <p:cNvSpPr txBox="1"/>
          <p:nvPr/>
        </p:nvSpPr>
        <p:spPr>
          <a:xfrm>
            <a:off x="11053186" y="2039823"/>
            <a:ext cx="649537" cy="400110"/>
          </a:xfrm>
          <a:prstGeom prst="rect">
            <a:avLst/>
          </a:prstGeom>
          <a:noFill/>
        </p:spPr>
        <p:txBody>
          <a:bodyPr wrap="none" rtlCol="0">
            <a:spAutoFit/>
          </a:bodyPr>
          <a:lstStyle/>
          <a:p>
            <a:pPr algn="r"/>
            <a:r>
              <a:rPr lang="en-US" sz="2000" b="1" dirty="0">
                <a:latin typeface="Roboto Condensed" panose="02000000000000000000" pitchFamily="2" charset="0"/>
                <a:ea typeface="Roboto Condensed" panose="02000000000000000000" pitchFamily="2" charset="0"/>
              </a:rPr>
              <a:t>26.2</a:t>
            </a:r>
          </a:p>
        </p:txBody>
      </p:sp>
      <p:sp>
        <p:nvSpPr>
          <p:cNvPr id="22" name="TextBox 21">
            <a:extLst>
              <a:ext uri="{FF2B5EF4-FFF2-40B4-BE49-F238E27FC236}">
                <a16:creationId xmlns:a16="http://schemas.microsoft.com/office/drawing/2014/main" id="{5D80B618-82A6-B632-4D37-4332B9140956}"/>
              </a:ext>
            </a:extLst>
          </p:cNvPr>
          <p:cNvSpPr txBox="1"/>
          <p:nvPr/>
        </p:nvSpPr>
        <p:spPr>
          <a:xfrm>
            <a:off x="11183029" y="4792411"/>
            <a:ext cx="519694" cy="400110"/>
          </a:xfrm>
          <a:prstGeom prst="rect">
            <a:avLst/>
          </a:prstGeom>
          <a:noFill/>
        </p:spPr>
        <p:txBody>
          <a:bodyPr wrap="none" rtlCol="0">
            <a:spAutoFit/>
          </a:bodyPr>
          <a:lstStyle/>
          <a:p>
            <a:pPr algn="r"/>
            <a:r>
              <a:rPr lang="en-US" sz="2000" b="1" dirty="0">
                <a:latin typeface="Roboto Condensed" panose="02000000000000000000" pitchFamily="2" charset="0"/>
                <a:ea typeface="Roboto Condensed" panose="02000000000000000000" pitchFamily="2" charset="0"/>
              </a:rPr>
              <a:t>9.5</a:t>
            </a:r>
          </a:p>
        </p:txBody>
      </p:sp>
      <p:sp>
        <p:nvSpPr>
          <p:cNvPr id="23" name="TextBox 22">
            <a:extLst>
              <a:ext uri="{FF2B5EF4-FFF2-40B4-BE49-F238E27FC236}">
                <a16:creationId xmlns:a16="http://schemas.microsoft.com/office/drawing/2014/main" id="{AE4DA82F-E920-49AE-6B35-7D9522D2696B}"/>
              </a:ext>
            </a:extLst>
          </p:cNvPr>
          <p:cNvSpPr txBox="1"/>
          <p:nvPr/>
        </p:nvSpPr>
        <p:spPr>
          <a:xfrm>
            <a:off x="11183029" y="5680073"/>
            <a:ext cx="519694" cy="400110"/>
          </a:xfrm>
          <a:prstGeom prst="rect">
            <a:avLst/>
          </a:prstGeom>
          <a:noFill/>
        </p:spPr>
        <p:txBody>
          <a:bodyPr wrap="none" rtlCol="0">
            <a:spAutoFit/>
          </a:bodyPr>
          <a:lstStyle/>
          <a:p>
            <a:pPr algn="r"/>
            <a:r>
              <a:rPr lang="en-US" sz="2000" b="1" dirty="0">
                <a:latin typeface="Roboto Condensed" panose="02000000000000000000" pitchFamily="2" charset="0"/>
                <a:ea typeface="Roboto Condensed" panose="02000000000000000000" pitchFamily="2" charset="0"/>
              </a:rPr>
              <a:t>3.8</a:t>
            </a:r>
          </a:p>
        </p:txBody>
      </p:sp>
      <p:sp>
        <p:nvSpPr>
          <p:cNvPr id="24" name="TextBox 23">
            <a:extLst>
              <a:ext uri="{FF2B5EF4-FFF2-40B4-BE49-F238E27FC236}">
                <a16:creationId xmlns:a16="http://schemas.microsoft.com/office/drawing/2014/main" id="{5E2DE6DD-AAB7-9959-DE86-5968CF119FA9}"/>
              </a:ext>
            </a:extLst>
          </p:cNvPr>
          <p:cNvSpPr txBox="1"/>
          <p:nvPr/>
        </p:nvSpPr>
        <p:spPr>
          <a:xfrm>
            <a:off x="10041157" y="1998747"/>
            <a:ext cx="619080"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U.S.</a:t>
            </a:r>
          </a:p>
        </p:txBody>
      </p:sp>
      <p:sp>
        <p:nvSpPr>
          <p:cNvPr id="25" name="TextBox 24">
            <a:extLst>
              <a:ext uri="{FF2B5EF4-FFF2-40B4-BE49-F238E27FC236}">
                <a16:creationId xmlns:a16="http://schemas.microsoft.com/office/drawing/2014/main" id="{8D0EAA02-674A-504F-D7BC-CE6DA3EDC6C4}"/>
              </a:ext>
            </a:extLst>
          </p:cNvPr>
          <p:cNvSpPr txBox="1"/>
          <p:nvPr/>
        </p:nvSpPr>
        <p:spPr>
          <a:xfrm>
            <a:off x="10115099" y="4474406"/>
            <a:ext cx="768159"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China</a:t>
            </a:r>
          </a:p>
        </p:txBody>
      </p:sp>
      <p:sp>
        <p:nvSpPr>
          <p:cNvPr id="26" name="TextBox 25">
            <a:extLst>
              <a:ext uri="{FF2B5EF4-FFF2-40B4-BE49-F238E27FC236}">
                <a16:creationId xmlns:a16="http://schemas.microsoft.com/office/drawing/2014/main" id="{C86686FA-E49E-7190-2904-06E7551AFE9D}"/>
              </a:ext>
            </a:extLst>
          </p:cNvPr>
          <p:cNvSpPr txBox="1"/>
          <p:nvPr/>
        </p:nvSpPr>
        <p:spPr>
          <a:xfrm>
            <a:off x="9937763" y="5480018"/>
            <a:ext cx="928460"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Mexico</a:t>
            </a:r>
          </a:p>
        </p:txBody>
      </p:sp>
    </p:spTree>
    <p:extLst>
      <p:ext uri="{BB962C8B-B14F-4D97-AF65-F5344CB8AC3E}">
        <p14:creationId xmlns:p14="http://schemas.microsoft.com/office/powerpoint/2010/main" val="1759330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B270CF9-1EF5-E59C-5E0B-62D5AA2A054C}"/>
              </a:ext>
            </a:extLst>
          </p:cNvPr>
          <p:cNvSpPr>
            <a:spLocks noGrp="1"/>
          </p:cNvSpPr>
          <p:nvPr>
            <p:ph type="body" sz="quarter" idx="14"/>
          </p:nvPr>
        </p:nvSpPr>
        <p:spPr/>
        <p:txBody>
          <a:bodyPr/>
          <a:lstStyle/>
          <a:p>
            <a:pPr>
              <a:lnSpc>
                <a:spcPct val="100000"/>
              </a:lnSpc>
            </a:pPr>
            <a:r>
              <a:rPr lang="en-US" b="1" dirty="0"/>
              <a:t>Source: Census Bureau, Federal Reserve Bank of Dallas</a:t>
            </a:r>
          </a:p>
          <a:p>
            <a:pPr>
              <a:lnSpc>
                <a:spcPct val="100000"/>
              </a:lnSpc>
            </a:pPr>
            <a:r>
              <a:rPr lang="en-US" dirty="0"/>
              <a:t>Data is seasonally adjusted and quarterly. Figures also include April 2023. Shaded area denotes a recession. Total trade is the sum of exports and imports.</a:t>
            </a:r>
          </a:p>
        </p:txBody>
      </p:sp>
      <p:sp>
        <p:nvSpPr>
          <p:cNvPr id="4" name="Title 3">
            <a:extLst>
              <a:ext uri="{FF2B5EF4-FFF2-40B4-BE49-F238E27FC236}">
                <a16:creationId xmlns:a16="http://schemas.microsoft.com/office/drawing/2014/main" id="{B1C33729-261B-E643-C82D-8202AB308CA4}"/>
              </a:ext>
            </a:extLst>
          </p:cNvPr>
          <p:cNvSpPr>
            <a:spLocks noGrp="1"/>
          </p:cNvSpPr>
          <p:nvPr>
            <p:ph type="title"/>
          </p:nvPr>
        </p:nvSpPr>
        <p:spPr/>
        <p:txBody>
          <a:bodyPr/>
          <a:lstStyle/>
          <a:p>
            <a:r>
              <a:rPr lang="en-US" dirty="0"/>
              <a:t>Mexico: Top overall trading partner with the U.S.</a:t>
            </a:r>
          </a:p>
        </p:txBody>
      </p:sp>
      <p:sp>
        <p:nvSpPr>
          <p:cNvPr id="5" name="Text Placeholder 4">
            <a:extLst>
              <a:ext uri="{FF2B5EF4-FFF2-40B4-BE49-F238E27FC236}">
                <a16:creationId xmlns:a16="http://schemas.microsoft.com/office/drawing/2014/main" id="{4FC60076-44E8-76AA-0CF5-C32DAEE11AB2}"/>
              </a:ext>
            </a:extLst>
          </p:cNvPr>
          <p:cNvSpPr>
            <a:spLocks noGrp="1"/>
          </p:cNvSpPr>
          <p:nvPr>
            <p:ph type="body" sz="quarter" idx="13"/>
          </p:nvPr>
        </p:nvSpPr>
        <p:spPr/>
        <p:txBody>
          <a:bodyPr/>
          <a:lstStyle/>
          <a:p>
            <a:r>
              <a:rPr lang="en-US" dirty="0"/>
              <a:t>Mexico becomes top U.S. trading partner at start of 2023</a:t>
            </a:r>
          </a:p>
        </p:txBody>
      </p:sp>
      <p:pic>
        <p:nvPicPr>
          <p:cNvPr id="7" name="Picture 6">
            <a:extLst>
              <a:ext uri="{FF2B5EF4-FFF2-40B4-BE49-F238E27FC236}">
                <a16:creationId xmlns:a16="http://schemas.microsoft.com/office/drawing/2014/main" id="{9809EB4B-46F9-6AE8-5BB6-31349A0447C1}"/>
              </a:ext>
            </a:extLst>
          </p:cNvPr>
          <p:cNvPicPr>
            <a:picLocks noChangeAspect="1"/>
          </p:cNvPicPr>
          <p:nvPr/>
        </p:nvPicPr>
        <p:blipFill rotWithShape="1">
          <a:blip r:embed="rId3"/>
          <a:srcRect l="5062" t="19149" b="19412"/>
          <a:stretch/>
        </p:blipFill>
        <p:spPr>
          <a:xfrm>
            <a:off x="2749403" y="2949656"/>
            <a:ext cx="8311107" cy="3141234"/>
          </a:xfrm>
          <a:prstGeom prst="rect">
            <a:avLst/>
          </a:prstGeom>
        </p:spPr>
      </p:pic>
      <p:sp>
        <p:nvSpPr>
          <p:cNvPr id="9" name="TextBox 8">
            <a:extLst>
              <a:ext uri="{FF2B5EF4-FFF2-40B4-BE49-F238E27FC236}">
                <a16:creationId xmlns:a16="http://schemas.microsoft.com/office/drawing/2014/main" id="{D1B5A548-CAD2-14C6-FE63-8E0D6FCE8D3C}"/>
              </a:ext>
            </a:extLst>
          </p:cNvPr>
          <p:cNvSpPr txBox="1"/>
          <p:nvPr/>
        </p:nvSpPr>
        <p:spPr>
          <a:xfrm>
            <a:off x="2136732" y="2479849"/>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25%</a:t>
            </a:r>
          </a:p>
        </p:txBody>
      </p:sp>
      <p:sp>
        <p:nvSpPr>
          <p:cNvPr id="10" name="TextBox 9">
            <a:extLst>
              <a:ext uri="{FF2B5EF4-FFF2-40B4-BE49-F238E27FC236}">
                <a16:creationId xmlns:a16="http://schemas.microsoft.com/office/drawing/2014/main" id="{AF0DEF1E-A1B5-5DE3-EF6A-6B0E2C3E12F6}"/>
              </a:ext>
            </a:extLst>
          </p:cNvPr>
          <p:cNvSpPr txBox="1"/>
          <p:nvPr/>
        </p:nvSpPr>
        <p:spPr>
          <a:xfrm>
            <a:off x="2136732" y="3159305"/>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a:t>
            </a:r>
          </a:p>
        </p:txBody>
      </p:sp>
      <p:sp>
        <p:nvSpPr>
          <p:cNvPr id="11" name="TextBox 10">
            <a:extLst>
              <a:ext uri="{FF2B5EF4-FFF2-40B4-BE49-F238E27FC236}">
                <a16:creationId xmlns:a16="http://schemas.microsoft.com/office/drawing/2014/main" id="{4F52A40D-8818-70B5-3C9F-764FB3FAE337}"/>
              </a:ext>
            </a:extLst>
          </p:cNvPr>
          <p:cNvSpPr txBox="1"/>
          <p:nvPr/>
        </p:nvSpPr>
        <p:spPr>
          <a:xfrm>
            <a:off x="2136732" y="3838761"/>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15%</a:t>
            </a:r>
          </a:p>
        </p:txBody>
      </p:sp>
      <p:sp>
        <p:nvSpPr>
          <p:cNvPr id="12" name="TextBox 11">
            <a:extLst>
              <a:ext uri="{FF2B5EF4-FFF2-40B4-BE49-F238E27FC236}">
                <a16:creationId xmlns:a16="http://schemas.microsoft.com/office/drawing/2014/main" id="{A3CB67A0-F533-04BA-6ACC-4D6EAC7892F3}"/>
              </a:ext>
            </a:extLst>
          </p:cNvPr>
          <p:cNvSpPr txBox="1"/>
          <p:nvPr/>
        </p:nvSpPr>
        <p:spPr>
          <a:xfrm>
            <a:off x="2136732" y="4518217"/>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a:t>
            </a:r>
          </a:p>
        </p:txBody>
      </p:sp>
      <p:sp>
        <p:nvSpPr>
          <p:cNvPr id="13" name="TextBox 12">
            <a:extLst>
              <a:ext uri="{FF2B5EF4-FFF2-40B4-BE49-F238E27FC236}">
                <a16:creationId xmlns:a16="http://schemas.microsoft.com/office/drawing/2014/main" id="{50E57051-829E-3AEE-CAF1-9F520A837CAA}"/>
              </a:ext>
            </a:extLst>
          </p:cNvPr>
          <p:cNvSpPr txBox="1"/>
          <p:nvPr/>
        </p:nvSpPr>
        <p:spPr>
          <a:xfrm>
            <a:off x="2263370" y="5197673"/>
            <a:ext cx="47320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a:t>
            </a:r>
          </a:p>
        </p:txBody>
      </p:sp>
      <p:sp>
        <p:nvSpPr>
          <p:cNvPr id="14" name="TextBox 13">
            <a:extLst>
              <a:ext uri="{FF2B5EF4-FFF2-40B4-BE49-F238E27FC236}">
                <a16:creationId xmlns:a16="http://schemas.microsoft.com/office/drawing/2014/main" id="{A6C285BD-3643-3E46-5CC8-436043E9601D}"/>
              </a:ext>
            </a:extLst>
          </p:cNvPr>
          <p:cNvSpPr txBox="1"/>
          <p:nvPr/>
        </p:nvSpPr>
        <p:spPr>
          <a:xfrm>
            <a:off x="2263370" y="5877130"/>
            <a:ext cx="47320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16" name="TextBox 15">
            <a:extLst>
              <a:ext uri="{FF2B5EF4-FFF2-40B4-BE49-F238E27FC236}">
                <a16:creationId xmlns:a16="http://schemas.microsoft.com/office/drawing/2014/main" id="{B3449A6D-219E-E8CE-467D-EE929467EED0}"/>
              </a:ext>
            </a:extLst>
          </p:cNvPr>
          <p:cNvSpPr txBox="1"/>
          <p:nvPr/>
        </p:nvSpPr>
        <p:spPr>
          <a:xfrm>
            <a:off x="2515743"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2000</a:t>
            </a:r>
          </a:p>
        </p:txBody>
      </p:sp>
      <p:sp>
        <p:nvSpPr>
          <p:cNvPr id="18" name="TextBox 17">
            <a:extLst>
              <a:ext uri="{FF2B5EF4-FFF2-40B4-BE49-F238E27FC236}">
                <a16:creationId xmlns:a16="http://schemas.microsoft.com/office/drawing/2014/main" id="{1159B4E8-BE06-BFBE-6C2B-DE88CB6D3402}"/>
              </a:ext>
            </a:extLst>
          </p:cNvPr>
          <p:cNvSpPr txBox="1"/>
          <p:nvPr/>
        </p:nvSpPr>
        <p:spPr>
          <a:xfrm>
            <a:off x="3219531"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2002</a:t>
            </a:r>
          </a:p>
        </p:txBody>
      </p:sp>
      <p:sp>
        <p:nvSpPr>
          <p:cNvPr id="20" name="TextBox 19">
            <a:extLst>
              <a:ext uri="{FF2B5EF4-FFF2-40B4-BE49-F238E27FC236}">
                <a16:creationId xmlns:a16="http://schemas.microsoft.com/office/drawing/2014/main" id="{1695D9BC-3C18-D0FE-2023-D963BA018694}"/>
              </a:ext>
            </a:extLst>
          </p:cNvPr>
          <p:cNvSpPr txBox="1"/>
          <p:nvPr/>
        </p:nvSpPr>
        <p:spPr>
          <a:xfrm>
            <a:off x="3923319"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2004</a:t>
            </a:r>
          </a:p>
        </p:txBody>
      </p:sp>
      <p:sp>
        <p:nvSpPr>
          <p:cNvPr id="22" name="TextBox 21">
            <a:extLst>
              <a:ext uri="{FF2B5EF4-FFF2-40B4-BE49-F238E27FC236}">
                <a16:creationId xmlns:a16="http://schemas.microsoft.com/office/drawing/2014/main" id="{CFC88A1B-7F6C-A7B3-4A0E-48D3D062FDC8}"/>
              </a:ext>
            </a:extLst>
          </p:cNvPr>
          <p:cNvSpPr txBox="1"/>
          <p:nvPr/>
        </p:nvSpPr>
        <p:spPr>
          <a:xfrm>
            <a:off x="4627107"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2006</a:t>
            </a:r>
          </a:p>
        </p:txBody>
      </p:sp>
      <p:sp>
        <p:nvSpPr>
          <p:cNvPr id="24" name="TextBox 23">
            <a:extLst>
              <a:ext uri="{FF2B5EF4-FFF2-40B4-BE49-F238E27FC236}">
                <a16:creationId xmlns:a16="http://schemas.microsoft.com/office/drawing/2014/main" id="{93722F56-6D23-5AC3-C278-DD2D6FC1999A}"/>
              </a:ext>
            </a:extLst>
          </p:cNvPr>
          <p:cNvSpPr txBox="1"/>
          <p:nvPr/>
        </p:nvSpPr>
        <p:spPr>
          <a:xfrm>
            <a:off x="5330895"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2008</a:t>
            </a:r>
          </a:p>
        </p:txBody>
      </p:sp>
      <p:sp>
        <p:nvSpPr>
          <p:cNvPr id="26" name="TextBox 25">
            <a:extLst>
              <a:ext uri="{FF2B5EF4-FFF2-40B4-BE49-F238E27FC236}">
                <a16:creationId xmlns:a16="http://schemas.microsoft.com/office/drawing/2014/main" id="{27FEBE2F-876B-951D-4B55-FE9BCC5F97E6}"/>
              </a:ext>
            </a:extLst>
          </p:cNvPr>
          <p:cNvSpPr txBox="1"/>
          <p:nvPr/>
        </p:nvSpPr>
        <p:spPr>
          <a:xfrm>
            <a:off x="6034683"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2010</a:t>
            </a:r>
          </a:p>
        </p:txBody>
      </p:sp>
      <p:sp>
        <p:nvSpPr>
          <p:cNvPr id="28" name="TextBox 27">
            <a:extLst>
              <a:ext uri="{FF2B5EF4-FFF2-40B4-BE49-F238E27FC236}">
                <a16:creationId xmlns:a16="http://schemas.microsoft.com/office/drawing/2014/main" id="{2A64040D-0E19-36EF-4656-1AD6BF70470D}"/>
              </a:ext>
            </a:extLst>
          </p:cNvPr>
          <p:cNvSpPr txBox="1"/>
          <p:nvPr/>
        </p:nvSpPr>
        <p:spPr>
          <a:xfrm>
            <a:off x="6738471"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2012</a:t>
            </a:r>
          </a:p>
        </p:txBody>
      </p:sp>
      <p:sp>
        <p:nvSpPr>
          <p:cNvPr id="30" name="TextBox 29">
            <a:extLst>
              <a:ext uri="{FF2B5EF4-FFF2-40B4-BE49-F238E27FC236}">
                <a16:creationId xmlns:a16="http://schemas.microsoft.com/office/drawing/2014/main" id="{5C1D90F7-4115-9749-2CA5-2D33654C9A93}"/>
              </a:ext>
            </a:extLst>
          </p:cNvPr>
          <p:cNvSpPr txBox="1"/>
          <p:nvPr/>
        </p:nvSpPr>
        <p:spPr>
          <a:xfrm>
            <a:off x="7442259"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2014</a:t>
            </a:r>
          </a:p>
        </p:txBody>
      </p:sp>
      <p:sp>
        <p:nvSpPr>
          <p:cNvPr id="32" name="TextBox 31">
            <a:extLst>
              <a:ext uri="{FF2B5EF4-FFF2-40B4-BE49-F238E27FC236}">
                <a16:creationId xmlns:a16="http://schemas.microsoft.com/office/drawing/2014/main" id="{DBE5CE73-8C1D-C06A-FB7E-2F37651ED5E0}"/>
              </a:ext>
            </a:extLst>
          </p:cNvPr>
          <p:cNvSpPr txBox="1"/>
          <p:nvPr/>
        </p:nvSpPr>
        <p:spPr>
          <a:xfrm>
            <a:off x="8146047"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2016</a:t>
            </a:r>
          </a:p>
        </p:txBody>
      </p:sp>
      <p:sp>
        <p:nvSpPr>
          <p:cNvPr id="34" name="TextBox 33">
            <a:extLst>
              <a:ext uri="{FF2B5EF4-FFF2-40B4-BE49-F238E27FC236}">
                <a16:creationId xmlns:a16="http://schemas.microsoft.com/office/drawing/2014/main" id="{232E9973-AE19-BA89-795B-3E3DFF35C722}"/>
              </a:ext>
            </a:extLst>
          </p:cNvPr>
          <p:cNvSpPr txBox="1"/>
          <p:nvPr/>
        </p:nvSpPr>
        <p:spPr>
          <a:xfrm>
            <a:off x="8849835"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2018</a:t>
            </a:r>
          </a:p>
        </p:txBody>
      </p:sp>
      <p:sp>
        <p:nvSpPr>
          <p:cNvPr id="36" name="TextBox 35">
            <a:extLst>
              <a:ext uri="{FF2B5EF4-FFF2-40B4-BE49-F238E27FC236}">
                <a16:creationId xmlns:a16="http://schemas.microsoft.com/office/drawing/2014/main" id="{98EFC8D3-A728-DDAE-C5F2-E924D494ED85}"/>
              </a:ext>
            </a:extLst>
          </p:cNvPr>
          <p:cNvSpPr txBox="1"/>
          <p:nvPr/>
        </p:nvSpPr>
        <p:spPr>
          <a:xfrm>
            <a:off x="9553623"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sp>
        <p:nvSpPr>
          <p:cNvPr id="38" name="TextBox 37">
            <a:extLst>
              <a:ext uri="{FF2B5EF4-FFF2-40B4-BE49-F238E27FC236}">
                <a16:creationId xmlns:a16="http://schemas.microsoft.com/office/drawing/2014/main" id="{FAFFCC26-2BA0-C370-22DE-52BCFD9BBAC4}"/>
              </a:ext>
            </a:extLst>
          </p:cNvPr>
          <p:cNvSpPr txBox="1"/>
          <p:nvPr/>
        </p:nvSpPr>
        <p:spPr>
          <a:xfrm>
            <a:off x="10257417"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2022</a:t>
            </a:r>
          </a:p>
        </p:txBody>
      </p:sp>
      <p:cxnSp>
        <p:nvCxnSpPr>
          <p:cNvPr id="39" name="Straight Connector 38">
            <a:extLst>
              <a:ext uri="{FF2B5EF4-FFF2-40B4-BE49-F238E27FC236}">
                <a16:creationId xmlns:a16="http://schemas.microsoft.com/office/drawing/2014/main" id="{B00A9872-3E58-FB50-88E0-036F42EE5548}"/>
              </a:ext>
            </a:extLst>
          </p:cNvPr>
          <p:cNvCxnSpPr>
            <a:cxnSpLocks/>
            <a:stCxn id="16" idx="0"/>
          </p:cNvCxnSpPr>
          <p:nvPr/>
        </p:nvCxnSpPr>
        <p:spPr>
          <a:xfrm>
            <a:off x="2861351" y="6097022"/>
            <a:ext cx="8199159"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4F24B91-0929-3A62-E5D0-E358C5B38147}"/>
              </a:ext>
            </a:extLst>
          </p:cNvPr>
          <p:cNvSpPr/>
          <p:nvPr/>
        </p:nvSpPr>
        <p:spPr>
          <a:xfrm>
            <a:off x="6484111" y="2679904"/>
            <a:ext cx="1145414" cy="94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64" name="Group 63">
            <a:extLst>
              <a:ext uri="{FF2B5EF4-FFF2-40B4-BE49-F238E27FC236}">
                <a16:creationId xmlns:a16="http://schemas.microsoft.com/office/drawing/2014/main" id="{527FC265-104B-FA76-D8A2-9124A339CE31}"/>
              </a:ext>
            </a:extLst>
          </p:cNvPr>
          <p:cNvGrpSpPr/>
          <p:nvPr/>
        </p:nvGrpSpPr>
        <p:grpSpPr>
          <a:xfrm>
            <a:off x="5101936" y="6497132"/>
            <a:ext cx="3616196" cy="400110"/>
            <a:chOff x="5101936" y="6497132"/>
            <a:chExt cx="3616196" cy="400110"/>
          </a:xfrm>
        </p:grpSpPr>
        <p:grpSp>
          <p:nvGrpSpPr>
            <p:cNvPr id="60" name="Group 59">
              <a:extLst>
                <a:ext uri="{FF2B5EF4-FFF2-40B4-BE49-F238E27FC236}">
                  <a16:creationId xmlns:a16="http://schemas.microsoft.com/office/drawing/2014/main" id="{EB6B4871-AD75-E394-3B6D-5F97FCC4DC25}"/>
                </a:ext>
              </a:extLst>
            </p:cNvPr>
            <p:cNvGrpSpPr/>
            <p:nvPr/>
          </p:nvGrpSpPr>
          <p:grpSpPr>
            <a:xfrm>
              <a:off x="5101936" y="6497132"/>
              <a:ext cx="1097260" cy="400110"/>
              <a:chOff x="5101936" y="6497132"/>
              <a:chExt cx="1097260" cy="400110"/>
            </a:xfrm>
          </p:grpSpPr>
          <p:cxnSp>
            <p:nvCxnSpPr>
              <p:cNvPr id="49" name="Straight Connector 48">
                <a:extLst>
                  <a:ext uri="{FF2B5EF4-FFF2-40B4-BE49-F238E27FC236}">
                    <a16:creationId xmlns:a16="http://schemas.microsoft.com/office/drawing/2014/main" id="{AC9DBA62-5973-938A-3E74-8EB67F5609C1}"/>
                  </a:ext>
                </a:extLst>
              </p:cNvPr>
              <p:cNvCxnSpPr>
                <a:cxnSpLocks/>
              </p:cNvCxnSpPr>
              <p:nvPr/>
            </p:nvCxnSpPr>
            <p:spPr>
              <a:xfrm>
                <a:off x="5101936" y="6697187"/>
                <a:ext cx="161660" cy="0"/>
              </a:xfrm>
              <a:prstGeom prst="line">
                <a:avLst/>
              </a:prstGeom>
              <a:ln w="3810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89BC4DE-3BA5-8456-B384-92C49E64C434}"/>
                  </a:ext>
                </a:extLst>
              </p:cNvPr>
              <p:cNvSpPr txBox="1"/>
              <p:nvPr/>
            </p:nvSpPr>
            <p:spPr>
              <a:xfrm>
                <a:off x="5281957" y="6497132"/>
                <a:ext cx="917239"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Mexico</a:t>
                </a:r>
              </a:p>
            </p:txBody>
          </p:sp>
        </p:grpSp>
        <p:grpSp>
          <p:nvGrpSpPr>
            <p:cNvPr id="62" name="Group 61">
              <a:extLst>
                <a:ext uri="{FF2B5EF4-FFF2-40B4-BE49-F238E27FC236}">
                  <a16:creationId xmlns:a16="http://schemas.microsoft.com/office/drawing/2014/main" id="{9CDDF985-0828-84E5-58FB-762772DA3037}"/>
                </a:ext>
              </a:extLst>
            </p:cNvPr>
            <p:cNvGrpSpPr/>
            <p:nvPr/>
          </p:nvGrpSpPr>
          <p:grpSpPr>
            <a:xfrm>
              <a:off x="6418413" y="6497132"/>
              <a:ext cx="1132596" cy="400110"/>
              <a:chOff x="6446986" y="6497132"/>
              <a:chExt cx="1132596" cy="400110"/>
            </a:xfrm>
          </p:grpSpPr>
          <p:cxnSp>
            <p:nvCxnSpPr>
              <p:cNvPr id="47" name="Straight Connector 46">
                <a:extLst>
                  <a:ext uri="{FF2B5EF4-FFF2-40B4-BE49-F238E27FC236}">
                    <a16:creationId xmlns:a16="http://schemas.microsoft.com/office/drawing/2014/main" id="{1356CE44-CDE1-53C4-E523-CFC0074341A6}"/>
                  </a:ext>
                </a:extLst>
              </p:cNvPr>
              <p:cNvCxnSpPr>
                <a:cxnSpLocks/>
              </p:cNvCxnSpPr>
              <p:nvPr/>
            </p:nvCxnSpPr>
            <p:spPr>
              <a:xfrm>
                <a:off x="6446986" y="6697187"/>
                <a:ext cx="164592" cy="0"/>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6D07164-0F4B-93ED-F6C4-62F41E8A39C6}"/>
                  </a:ext>
                </a:extLst>
              </p:cNvPr>
              <p:cNvSpPr txBox="1"/>
              <p:nvPr/>
            </p:nvSpPr>
            <p:spPr>
              <a:xfrm>
                <a:off x="6628681" y="6497132"/>
                <a:ext cx="95090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Canada</a:t>
                </a:r>
              </a:p>
            </p:txBody>
          </p:sp>
        </p:grpSp>
        <p:grpSp>
          <p:nvGrpSpPr>
            <p:cNvPr id="63" name="Group 62">
              <a:extLst>
                <a:ext uri="{FF2B5EF4-FFF2-40B4-BE49-F238E27FC236}">
                  <a16:creationId xmlns:a16="http://schemas.microsoft.com/office/drawing/2014/main" id="{BEF17DBE-86FB-24A6-9011-6C1F2F145F74}"/>
                </a:ext>
              </a:extLst>
            </p:cNvPr>
            <p:cNvGrpSpPr/>
            <p:nvPr/>
          </p:nvGrpSpPr>
          <p:grpSpPr>
            <a:xfrm>
              <a:off x="7770227" y="6497132"/>
              <a:ext cx="947905" cy="400110"/>
              <a:chOff x="7770227" y="6497132"/>
              <a:chExt cx="947905" cy="400110"/>
            </a:xfrm>
          </p:grpSpPr>
          <p:cxnSp>
            <p:nvCxnSpPr>
              <p:cNvPr id="45" name="Straight Connector 44">
                <a:extLst>
                  <a:ext uri="{FF2B5EF4-FFF2-40B4-BE49-F238E27FC236}">
                    <a16:creationId xmlns:a16="http://schemas.microsoft.com/office/drawing/2014/main" id="{4576303F-4F6D-E4A8-6DB6-D741BA4E64AF}"/>
                  </a:ext>
                </a:extLst>
              </p:cNvPr>
              <p:cNvCxnSpPr>
                <a:cxnSpLocks/>
              </p:cNvCxnSpPr>
              <p:nvPr/>
            </p:nvCxnSpPr>
            <p:spPr>
              <a:xfrm>
                <a:off x="7770227" y="6697187"/>
                <a:ext cx="16459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10B39D7-9CCE-2CD8-ADCA-01FB21C5C385}"/>
                  </a:ext>
                </a:extLst>
              </p:cNvPr>
              <p:cNvSpPr txBox="1"/>
              <p:nvPr/>
            </p:nvSpPr>
            <p:spPr>
              <a:xfrm>
                <a:off x="7957988" y="6497132"/>
                <a:ext cx="760144"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China</a:t>
                </a:r>
              </a:p>
            </p:txBody>
          </p:sp>
        </p:grpSp>
      </p:grpSp>
      <p:sp>
        <p:nvSpPr>
          <p:cNvPr id="51" name="TextBox 50">
            <a:extLst>
              <a:ext uri="{FF2B5EF4-FFF2-40B4-BE49-F238E27FC236}">
                <a16:creationId xmlns:a16="http://schemas.microsoft.com/office/drawing/2014/main" id="{E0165894-7DDA-489E-6B14-65EC48AA931E}"/>
              </a:ext>
            </a:extLst>
          </p:cNvPr>
          <p:cNvSpPr txBox="1"/>
          <p:nvPr/>
        </p:nvSpPr>
        <p:spPr>
          <a:xfrm>
            <a:off x="7895645" y="1991881"/>
            <a:ext cx="2010436" cy="1015663"/>
          </a:xfrm>
          <a:prstGeom prst="rect">
            <a:avLst/>
          </a:prstGeom>
          <a:noFill/>
        </p:spPr>
        <p:txBody>
          <a:bodyPr wrap="square" rtlCol="0">
            <a:spAutoFit/>
          </a:bodyPr>
          <a:lstStyle/>
          <a:p>
            <a:pPr algn="ctr"/>
            <a:r>
              <a:rPr lang="en-US" sz="2000" b="1" dirty="0">
                <a:latin typeface="Roboto Condensed" panose="02000000000000000000" pitchFamily="2" charset="0"/>
                <a:ea typeface="Roboto Condensed" panose="02000000000000000000" pitchFamily="2" charset="0"/>
              </a:rPr>
              <a:t>U.S. tariffs on Chinese exports announced</a:t>
            </a:r>
          </a:p>
        </p:txBody>
      </p:sp>
      <p:sp>
        <p:nvSpPr>
          <p:cNvPr id="52" name="TextBox 51">
            <a:extLst>
              <a:ext uri="{FF2B5EF4-FFF2-40B4-BE49-F238E27FC236}">
                <a16:creationId xmlns:a16="http://schemas.microsoft.com/office/drawing/2014/main" id="{387AA6D9-EAE2-A0BC-4CB7-F898F785E15D}"/>
              </a:ext>
            </a:extLst>
          </p:cNvPr>
          <p:cNvSpPr txBox="1"/>
          <p:nvPr/>
        </p:nvSpPr>
        <p:spPr>
          <a:xfrm>
            <a:off x="9569621" y="1991881"/>
            <a:ext cx="1607414" cy="1015663"/>
          </a:xfrm>
          <a:prstGeom prst="rect">
            <a:avLst/>
          </a:prstGeom>
          <a:noFill/>
        </p:spPr>
        <p:txBody>
          <a:bodyPr wrap="square" rtlCol="0">
            <a:spAutoFit/>
          </a:bodyPr>
          <a:lstStyle/>
          <a:p>
            <a:pPr algn="ctr"/>
            <a:r>
              <a:rPr lang="en-US" sz="2000" b="1" dirty="0">
                <a:latin typeface="Roboto Condensed" panose="02000000000000000000" pitchFamily="2" charset="0"/>
                <a:ea typeface="Roboto Condensed" panose="02000000000000000000" pitchFamily="2" charset="0"/>
              </a:rPr>
              <a:t>Covid-19 pandemic begins</a:t>
            </a:r>
          </a:p>
        </p:txBody>
      </p:sp>
      <p:sp>
        <p:nvSpPr>
          <p:cNvPr id="53" name="TextBox 52">
            <a:extLst>
              <a:ext uri="{FF2B5EF4-FFF2-40B4-BE49-F238E27FC236}">
                <a16:creationId xmlns:a16="http://schemas.microsoft.com/office/drawing/2014/main" id="{B7CBD101-52C1-284D-E982-DFDB2867AAB7}"/>
              </a:ext>
            </a:extLst>
          </p:cNvPr>
          <p:cNvSpPr txBox="1"/>
          <p:nvPr/>
        </p:nvSpPr>
        <p:spPr>
          <a:xfrm>
            <a:off x="2119962" y="1954323"/>
            <a:ext cx="3902149"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SHARE OF TOTAL U.S. TRADE</a:t>
            </a:r>
          </a:p>
        </p:txBody>
      </p:sp>
    </p:spTree>
    <p:extLst>
      <p:ext uri="{BB962C8B-B14F-4D97-AF65-F5344CB8AC3E}">
        <p14:creationId xmlns:p14="http://schemas.microsoft.com/office/powerpoint/2010/main" val="264623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951742-C5A7-F719-1F05-691C51A50E2B}"/>
              </a:ext>
            </a:extLst>
          </p:cNvPr>
          <p:cNvPicPr>
            <a:picLocks noChangeAspect="1"/>
          </p:cNvPicPr>
          <p:nvPr/>
        </p:nvPicPr>
        <p:blipFill rotWithShape="1">
          <a:blip r:embed="rId3"/>
          <a:srcRect l="4905" t="13567" r="2634" b="22248"/>
          <a:stretch/>
        </p:blipFill>
        <p:spPr>
          <a:xfrm>
            <a:off x="2760266" y="2673744"/>
            <a:ext cx="8319772" cy="3422256"/>
          </a:xfrm>
          <a:prstGeom prst="rect">
            <a:avLst/>
          </a:prstGeom>
        </p:spPr>
      </p:pic>
      <p:sp>
        <p:nvSpPr>
          <p:cNvPr id="6" name="Text Placeholder 5">
            <a:extLst>
              <a:ext uri="{FF2B5EF4-FFF2-40B4-BE49-F238E27FC236}">
                <a16:creationId xmlns:a16="http://schemas.microsoft.com/office/drawing/2014/main" id="{EB270CF9-1EF5-E59C-5E0B-62D5AA2A054C}"/>
              </a:ext>
            </a:extLst>
          </p:cNvPr>
          <p:cNvSpPr>
            <a:spLocks noGrp="1"/>
          </p:cNvSpPr>
          <p:nvPr>
            <p:ph type="body" sz="quarter" idx="14"/>
          </p:nvPr>
        </p:nvSpPr>
        <p:spPr/>
        <p:txBody>
          <a:bodyPr/>
          <a:lstStyle/>
          <a:p>
            <a:pPr>
              <a:lnSpc>
                <a:spcPct val="100000"/>
              </a:lnSpc>
            </a:pPr>
            <a:r>
              <a:rPr lang="en-US" b="1" dirty="0"/>
              <a:t>Source: Census Bureau, Federal Reserve Bank of Dallas</a:t>
            </a:r>
          </a:p>
          <a:p>
            <a:pPr>
              <a:lnSpc>
                <a:spcPct val="100000"/>
              </a:lnSpc>
            </a:pPr>
            <a:r>
              <a:rPr lang="en-US" dirty="0"/>
              <a:t>Data is seasonally adjusted and quarterly. Figures also include April 2023. Shaded area denotes a recession. Total manufacturing trade is the sum of manufacturing exports and imports.</a:t>
            </a:r>
          </a:p>
        </p:txBody>
      </p:sp>
      <p:sp>
        <p:nvSpPr>
          <p:cNvPr id="4" name="Title 3">
            <a:extLst>
              <a:ext uri="{FF2B5EF4-FFF2-40B4-BE49-F238E27FC236}">
                <a16:creationId xmlns:a16="http://schemas.microsoft.com/office/drawing/2014/main" id="{B1C33729-261B-E643-C82D-8202AB308CA4}"/>
              </a:ext>
            </a:extLst>
          </p:cNvPr>
          <p:cNvSpPr>
            <a:spLocks noGrp="1"/>
          </p:cNvSpPr>
          <p:nvPr>
            <p:ph type="title"/>
          </p:nvPr>
        </p:nvSpPr>
        <p:spPr/>
        <p:txBody>
          <a:bodyPr/>
          <a:lstStyle/>
          <a:p>
            <a:r>
              <a:rPr lang="en-US" dirty="0"/>
              <a:t>Mexico: Top manufacturing trade partner </a:t>
            </a:r>
          </a:p>
        </p:txBody>
      </p:sp>
      <p:sp>
        <p:nvSpPr>
          <p:cNvPr id="5" name="Text Placeholder 4">
            <a:extLst>
              <a:ext uri="{FF2B5EF4-FFF2-40B4-BE49-F238E27FC236}">
                <a16:creationId xmlns:a16="http://schemas.microsoft.com/office/drawing/2014/main" id="{4FC60076-44E8-76AA-0CF5-C32DAEE11AB2}"/>
              </a:ext>
            </a:extLst>
          </p:cNvPr>
          <p:cNvSpPr>
            <a:spLocks noGrp="1"/>
          </p:cNvSpPr>
          <p:nvPr>
            <p:ph type="body" sz="quarter" idx="13"/>
          </p:nvPr>
        </p:nvSpPr>
        <p:spPr/>
        <p:txBody>
          <a:bodyPr/>
          <a:lstStyle/>
          <a:p>
            <a:r>
              <a:rPr lang="en-US" dirty="0"/>
              <a:t>Mexico surpasses China as the main U.S. manufacturing trading partner</a:t>
            </a:r>
          </a:p>
        </p:txBody>
      </p:sp>
      <p:sp>
        <p:nvSpPr>
          <p:cNvPr id="9" name="TextBox 8">
            <a:extLst>
              <a:ext uri="{FF2B5EF4-FFF2-40B4-BE49-F238E27FC236}">
                <a16:creationId xmlns:a16="http://schemas.microsoft.com/office/drawing/2014/main" id="{D1B5A548-CAD2-14C6-FE63-8E0D6FCE8D3C}"/>
              </a:ext>
            </a:extLst>
          </p:cNvPr>
          <p:cNvSpPr txBox="1"/>
          <p:nvPr/>
        </p:nvSpPr>
        <p:spPr>
          <a:xfrm>
            <a:off x="2136732" y="2479849"/>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a:t>
            </a:r>
          </a:p>
        </p:txBody>
      </p:sp>
      <p:sp>
        <p:nvSpPr>
          <p:cNvPr id="11" name="TextBox 10">
            <a:extLst>
              <a:ext uri="{FF2B5EF4-FFF2-40B4-BE49-F238E27FC236}">
                <a16:creationId xmlns:a16="http://schemas.microsoft.com/office/drawing/2014/main" id="{4F52A40D-8818-70B5-3C9F-764FB3FAE337}"/>
              </a:ext>
            </a:extLst>
          </p:cNvPr>
          <p:cNvSpPr txBox="1"/>
          <p:nvPr/>
        </p:nvSpPr>
        <p:spPr>
          <a:xfrm>
            <a:off x="2136732" y="3329169"/>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15%</a:t>
            </a:r>
          </a:p>
        </p:txBody>
      </p:sp>
      <p:sp>
        <p:nvSpPr>
          <p:cNvPr id="12" name="TextBox 11">
            <a:extLst>
              <a:ext uri="{FF2B5EF4-FFF2-40B4-BE49-F238E27FC236}">
                <a16:creationId xmlns:a16="http://schemas.microsoft.com/office/drawing/2014/main" id="{A3CB67A0-F533-04BA-6ACC-4D6EAC7892F3}"/>
              </a:ext>
            </a:extLst>
          </p:cNvPr>
          <p:cNvSpPr txBox="1"/>
          <p:nvPr/>
        </p:nvSpPr>
        <p:spPr>
          <a:xfrm>
            <a:off x="2136732" y="4178489"/>
            <a:ext cx="599844"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a:t>
            </a:r>
          </a:p>
        </p:txBody>
      </p:sp>
      <p:sp>
        <p:nvSpPr>
          <p:cNvPr id="13" name="TextBox 12">
            <a:extLst>
              <a:ext uri="{FF2B5EF4-FFF2-40B4-BE49-F238E27FC236}">
                <a16:creationId xmlns:a16="http://schemas.microsoft.com/office/drawing/2014/main" id="{50E57051-829E-3AEE-CAF1-9F520A837CAA}"/>
              </a:ext>
            </a:extLst>
          </p:cNvPr>
          <p:cNvSpPr txBox="1"/>
          <p:nvPr/>
        </p:nvSpPr>
        <p:spPr>
          <a:xfrm>
            <a:off x="2263370" y="5027809"/>
            <a:ext cx="47320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a:t>
            </a:r>
          </a:p>
        </p:txBody>
      </p:sp>
      <p:sp>
        <p:nvSpPr>
          <p:cNvPr id="14" name="TextBox 13">
            <a:extLst>
              <a:ext uri="{FF2B5EF4-FFF2-40B4-BE49-F238E27FC236}">
                <a16:creationId xmlns:a16="http://schemas.microsoft.com/office/drawing/2014/main" id="{A6C285BD-3643-3E46-5CC8-436043E9601D}"/>
              </a:ext>
            </a:extLst>
          </p:cNvPr>
          <p:cNvSpPr txBox="1"/>
          <p:nvPr/>
        </p:nvSpPr>
        <p:spPr>
          <a:xfrm>
            <a:off x="2263370" y="5877130"/>
            <a:ext cx="473206"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sp>
        <p:nvSpPr>
          <p:cNvPr id="16" name="TextBox 15">
            <a:extLst>
              <a:ext uri="{FF2B5EF4-FFF2-40B4-BE49-F238E27FC236}">
                <a16:creationId xmlns:a16="http://schemas.microsoft.com/office/drawing/2014/main" id="{B3449A6D-219E-E8CE-467D-EE929467EED0}"/>
              </a:ext>
            </a:extLst>
          </p:cNvPr>
          <p:cNvSpPr txBox="1"/>
          <p:nvPr/>
        </p:nvSpPr>
        <p:spPr>
          <a:xfrm>
            <a:off x="2515745"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2002</a:t>
            </a:r>
          </a:p>
        </p:txBody>
      </p:sp>
      <p:sp>
        <p:nvSpPr>
          <p:cNvPr id="18" name="TextBox 17">
            <a:extLst>
              <a:ext uri="{FF2B5EF4-FFF2-40B4-BE49-F238E27FC236}">
                <a16:creationId xmlns:a16="http://schemas.microsoft.com/office/drawing/2014/main" id="{1159B4E8-BE06-BFBE-6C2B-DE88CB6D3402}"/>
              </a:ext>
            </a:extLst>
          </p:cNvPr>
          <p:cNvSpPr txBox="1"/>
          <p:nvPr/>
        </p:nvSpPr>
        <p:spPr>
          <a:xfrm>
            <a:off x="3289912"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2004</a:t>
            </a:r>
          </a:p>
        </p:txBody>
      </p:sp>
      <p:sp>
        <p:nvSpPr>
          <p:cNvPr id="20" name="TextBox 19">
            <a:extLst>
              <a:ext uri="{FF2B5EF4-FFF2-40B4-BE49-F238E27FC236}">
                <a16:creationId xmlns:a16="http://schemas.microsoft.com/office/drawing/2014/main" id="{1695D9BC-3C18-D0FE-2023-D963BA018694}"/>
              </a:ext>
            </a:extLst>
          </p:cNvPr>
          <p:cNvSpPr txBox="1"/>
          <p:nvPr/>
        </p:nvSpPr>
        <p:spPr>
          <a:xfrm>
            <a:off x="4064079"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2006</a:t>
            </a:r>
          </a:p>
        </p:txBody>
      </p:sp>
      <p:sp>
        <p:nvSpPr>
          <p:cNvPr id="22" name="TextBox 21">
            <a:extLst>
              <a:ext uri="{FF2B5EF4-FFF2-40B4-BE49-F238E27FC236}">
                <a16:creationId xmlns:a16="http://schemas.microsoft.com/office/drawing/2014/main" id="{CFC88A1B-7F6C-A7B3-4A0E-48D3D062FDC8}"/>
              </a:ext>
            </a:extLst>
          </p:cNvPr>
          <p:cNvSpPr txBox="1"/>
          <p:nvPr/>
        </p:nvSpPr>
        <p:spPr>
          <a:xfrm>
            <a:off x="4838246"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2008</a:t>
            </a:r>
          </a:p>
        </p:txBody>
      </p:sp>
      <p:sp>
        <p:nvSpPr>
          <p:cNvPr id="24" name="TextBox 23">
            <a:extLst>
              <a:ext uri="{FF2B5EF4-FFF2-40B4-BE49-F238E27FC236}">
                <a16:creationId xmlns:a16="http://schemas.microsoft.com/office/drawing/2014/main" id="{93722F56-6D23-5AC3-C278-DD2D6FC1999A}"/>
              </a:ext>
            </a:extLst>
          </p:cNvPr>
          <p:cNvSpPr txBox="1"/>
          <p:nvPr/>
        </p:nvSpPr>
        <p:spPr>
          <a:xfrm>
            <a:off x="5612413"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2010</a:t>
            </a:r>
          </a:p>
        </p:txBody>
      </p:sp>
      <p:sp>
        <p:nvSpPr>
          <p:cNvPr id="26" name="TextBox 25">
            <a:extLst>
              <a:ext uri="{FF2B5EF4-FFF2-40B4-BE49-F238E27FC236}">
                <a16:creationId xmlns:a16="http://schemas.microsoft.com/office/drawing/2014/main" id="{27FEBE2F-876B-951D-4B55-FE9BCC5F97E6}"/>
              </a:ext>
            </a:extLst>
          </p:cNvPr>
          <p:cNvSpPr txBox="1"/>
          <p:nvPr/>
        </p:nvSpPr>
        <p:spPr>
          <a:xfrm>
            <a:off x="6386580"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2012</a:t>
            </a:r>
          </a:p>
        </p:txBody>
      </p:sp>
      <p:sp>
        <p:nvSpPr>
          <p:cNvPr id="28" name="TextBox 27">
            <a:extLst>
              <a:ext uri="{FF2B5EF4-FFF2-40B4-BE49-F238E27FC236}">
                <a16:creationId xmlns:a16="http://schemas.microsoft.com/office/drawing/2014/main" id="{2A64040D-0E19-36EF-4656-1AD6BF70470D}"/>
              </a:ext>
            </a:extLst>
          </p:cNvPr>
          <p:cNvSpPr txBox="1"/>
          <p:nvPr/>
        </p:nvSpPr>
        <p:spPr>
          <a:xfrm>
            <a:off x="7160747"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2014</a:t>
            </a:r>
          </a:p>
        </p:txBody>
      </p:sp>
      <p:sp>
        <p:nvSpPr>
          <p:cNvPr id="30" name="TextBox 29">
            <a:extLst>
              <a:ext uri="{FF2B5EF4-FFF2-40B4-BE49-F238E27FC236}">
                <a16:creationId xmlns:a16="http://schemas.microsoft.com/office/drawing/2014/main" id="{5C1D90F7-4115-9749-2CA5-2D33654C9A93}"/>
              </a:ext>
            </a:extLst>
          </p:cNvPr>
          <p:cNvSpPr txBox="1"/>
          <p:nvPr/>
        </p:nvSpPr>
        <p:spPr>
          <a:xfrm>
            <a:off x="7934914" y="6097022"/>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2016</a:t>
            </a:r>
          </a:p>
        </p:txBody>
      </p:sp>
      <p:sp>
        <p:nvSpPr>
          <p:cNvPr id="34" name="TextBox 33">
            <a:extLst>
              <a:ext uri="{FF2B5EF4-FFF2-40B4-BE49-F238E27FC236}">
                <a16:creationId xmlns:a16="http://schemas.microsoft.com/office/drawing/2014/main" id="{232E9973-AE19-BA89-795B-3E3DFF35C722}"/>
              </a:ext>
            </a:extLst>
          </p:cNvPr>
          <p:cNvSpPr txBox="1"/>
          <p:nvPr/>
        </p:nvSpPr>
        <p:spPr>
          <a:xfrm>
            <a:off x="8709081"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2018</a:t>
            </a:r>
          </a:p>
        </p:txBody>
      </p:sp>
      <p:sp>
        <p:nvSpPr>
          <p:cNvPr id="36" name="TextBox 35">
            <a:extLst>
              <a:ext uri="{FF2B5EF4-FFF2-40B4-BE49-F238E27FC236}">
                <a16:creationId xmlns:a16="http://schemas.microsoft.com/office/drawing/2014/main" id="{98EFC8D3-A728-DDAE-C5F2-E924D494ED85}"/>
              </a:ext>
            </a:extLst>
          </p:cNvPr>
          <p:cNvSpPr txBox="1"/>
          <p:nvPr/>
        </p:nvSpPr>
        <p:spPr>
          <a:xfrm>
            <a:off x="9483249"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sp>
        <p:nvSpPr>
          <p:cNvPr id="38" name="TextBox 37">
            <a:extLst>
              <a:ext uri="{FF2B5EF4-FFF2-40B4-BE49-F238E27FC236}">
                <a16:creationId xmlns:a16="http://schemas.microsoft.com/office/drawing/2014/main" id="{FAFFCC26-2BA0-C370-22DE-52BCFD9BBAC4}"/>
              </a:ext>
            </a:extLst>
          </p:cNvPr>
          <p:cNvSpPr txBox="1"/>
          <p:nvPr/>
        </p:nvSpPr>
        <p:spPr>
          <a:xfrm>
            <a:off x="10257417" y="6097022"/>
            <a:ext cx="691216"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2022</a:t>
            </a:r>
          </a:p>
        </p:txBody>
      </p:sp>
      <p:cxnSp>
        <p:nvCxnSpPr>
          <p:cNvPr id="39" name="Straight Connector 38">
            <a:extLst>
              <a:ext uri="{FF2B5EF4-FFF2-40B4-BE49-F238E27FC236}">
                <a16:creationId xmlns:a16="http://schemas.microsoft.com/office/drawing/2014/main" id="{B00A9872-3E58-FB50-88E0-036F42EE5548}"/>
              </a:ext>
            </a:extLst>
          </p:cNvPr>
          <p:cNvCxnSpPr>
            <a:cxnSpLocks/>
            <a:stCxn id="16" idx="0"/>
          </p:cNvCxnSpPr>
          <p:nvPr/>
        </p:nvCxnSpPr>
        <p:spPr>
          <a:xfrm>
            <a:off x="2861353" y="6097022"/>
            <a:ext cx="8199157"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4F24B91-0929-3A62-E5D0-E358C5B38147}"/>
              </a:ext>
            </a:extLst>
          </p:cNvPr>
          <p:cNvSpPr/>
          <p:nvPr/>
        </p:nvSpPr>
        <p:spPr>
          <a:xfrm>
            <a:off x="6624813" y="4207469"/>
            <a:ext cx="1145414" cy="949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3" name="TextBox 52">
            <a:extLst>
              <a:ext uri="{FF2B5EF4-FFF2-40B4-BE49-F238E27FC236}">
                <a16:creationId xmlns:a16="http://schemas.microsoft.com/office/drawing/2014/main" id="{B7CBD101-52C1-284D-E982-DFDB2867AAB7}"/>
              </a:ext>
            </a:extLst>
          </p:cNvPr>
          <p:cNvSpPr txBox="1"/>
          <p:nvPr/>
        </p:nvSpPr>
        <p:spPr>
          <a:xfrm>
            <a:off x="2119962" y="1954323"/>
            <a:ext cx="8828671" cy="461665"/>
          </a:xfrm>
          <a:prstGeom prst="rect">
            <a:avLst/>
          </a:prstGeom>
          <a:noFill/>
        </p:spPr>
        <p:txBody>
          <a:bodyPr wrap="square" rtlCol="0">
            <a:spAutoFit/>
          </a:bodyPr>
          <a:lstStyle/>
          <a:p>
            <a:r>
              <a:rPr lang="en-US" sz="2400" dirty="0">
                <a:solidFill>
                  <a:schemeClr val="accent2"/>
                </a:solidFill>
                <a:latin typeface="Roboto Condensed" panose="02000000000000000000" pitchFamily="2" charset="0"/>
              </a:rPr>
              <a:t>SHARE OF TOTAL U.S. MANUFACTURING TRADE</a:t>
            </a:r>
          </a:p>
        </p:txBody>
      </p:sp>
      <p:grpSp>
        <p:nvGrpSpPr>
          <p:cNvPr id="3" name="Group 2">
            <a:extLst>
              <a:ext uri="{FF2B5EF4-FFF2-40B4-BE49-F238E27FC236}">
                <a16:creationId xmlns:a16="http://schemas.microsoft.com/office/drawing/2014/main" id="{FBDAF2B8-5666-3608-6D4A-A7B2A0C748EA}"/>
              </a:ext>
            </a:extLst>
          </p:cNvPr>
          <p:cNvGrpSpPr/>
          <p:nvPr/>
        </p:nvGrpSpPr>
        <p:grpSpPr>
          <a:xfrm>
            <a:off x="5101936" y="6497132"/>
            <a:ext cx="3616196" cy="400110"/>
            <a:chOff x="5101936" y="6497132"/>
            <a:chExt cx="3616196" cy="400110"/>
          </a:xfrm>
        </p:grpSpPr>
        <p:grpSp>
          <p:nvGrpSpPr>
            <p:cNvPr id="8" name="Group 7">
              <a:extLst>
                <a:ext uri="{FF2B5EF4-FFF2-40B4-BE49-F238E27FC236}">
                  <a16:creationId xmlns:a16="http://schemas.microsoft.com/office/drawing/2014/main" id="{CDDC6CF6-7F6F-5C91-172A-1942E0F0E155}"/>
                </a:ext>
              </a:extLst>
            </p:cNvPr>
            <p:cNvGrpSpPr/>
            <p:nvPr/>
          </p:nvGrpSpPr>
          <p:grpSpPr>
            <a:xfrm>
              <a:off x="5101936" y="6497132"/>
              <a:ext cx="1097260" cy="400110"/>
              <a:chOff x="5101936" y="6497132"/>
              <a:chExt cx="1097260" cy="400110"/>
            </a:xfrm>
          </p:grpSpPr>
          <p:cxnSp>
            <p:nvCxnSpPr>
              <p:cNvPr id="27" name="Straight Connector 26">
                <a:extLst>
                  <a:ext uri="{FF2B5EF4-FFF2-40B4-BE49-F238E27FC236}">
                    <a16:creationId xmlns:a16="http://schemas.microsoft.com/office/drawing/2014/main" id="{38D6BD6E-62C4-0EF9-CA5D-644A2C098737}"/>
                  </a:ext>
                </a:extLst>
              </p:cNvPr>
              <p:cNvCxnSpPr>
                <a:cxnSpLocks/>
              </p:cNvCxnSpPr>
              <p:nvPr/>
            </p:nvCxnSpPr>
            <p:spPr>
              <a:xfrm>
                <a:off x="5101936" y="6697187"/>
                <a:ext cx="161660" cy="0"/>
              </a:xfrm>
              <a:prstGeom prst="line">
                <a:avLst/>
              </a:prstGeom>
              <a:ln w="38100" cap="rnd">
                <a:solidFill>
                  <a:srgbClr val="00B050"/>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C007744-6937-B668-13BE-5BB837391F98}"/>
                  </a:ext>
                </a:extLst>
              </p:cNvPr>
              <p:cNvSpPr txBox="1"/>
              <p:nvPr/>
            </p:nvSpPr>
            <p:spPr>
              <a:xfrm>
                <a:off x="5281957" y="6497132"/>
                <a:ext cx="917239"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Mexico</a:t>
                </a:r>
              </a:p>
            </p:txBody>
          </p:sp>
        </p:grpSp>
        <p:grpSp>
          <p:nvGrpSpPr>
            <p:cNvPr id="15" name="Group 14">
              <a:extLst>
                <a:ext uri="{FF2B5EF4-FFF2-40B4-BE49-F238E27FC236}">
                  <a16:creationId xmlns:a16="http://schemas.microsoft.com/office/drawing/2014/main" id="{39F1FF16-2D35-28D8-A35B-4AC1E6B03EA6}"/>
                </a:ext>
              </a:extLst>
            </p:cNvPr>
            <p:cNvGrpSpPr/>
            <p:nvPr/>
          </p:nvGrpSpPr>
          <p:grpSpPr>
            <a:xfrm>
              <a:off x="6418413" y="6497132"/>
              <a:ext cx="1132596" cy="400110"/>
              <a:chOff x="6446986" y="6497132"/>
              <a:chExt cx="1132596" cy="400110"/>
            </a:xfrm>
          </p:grpSpPr>
          <p:cxnSp>
            <p:nvCxnSpPr>
              <p:cNvPr id="23" name="Straight Connector 22">
                <a:extLst>
                  <a:ext uri="{FF2B5EF4-FFF2-40B4-BE49-F238E27FC236}">
                    <a16:creationId xmlns:a16="http://schemas.microsoft.com/office/drawing/2014/main" id="{793A730B-8AB1-DBE8-EBE6-26CF6F20175A}"/>
                  </a:ext>
                </a:extLst>
              </p:cNvPr>
              <p:cNvCxnSpPr>
                <a:cxnSpLocks/>
              </p:cNvCxnSpPr>
              <p:nvPr/>
            </p:nvCxnSpPr>
            <p:spPr>
              <a:xfrm>
                <a:off x="6446986" y="6697187"/>
                <a:ext cx="164592" cy="0"/>
              </a:xfrm>
              <a:prstGeom prst="line">
                <a:avLst/>
              </a:prstGeom>
              <a:ln w="38100" cap="rnd">
                <a:solidFill>
                  <a:srgbClr val="0070C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5BF3C7F-C36B-F05A-159B-0A1D62618402}"/>
                  </a:ext>
                </a:extLst>
              </p:cNvPr>
              <p:cNvSpPr txBox="1"/>
              <p:nvPr/>
            </p:nvSpPr>
            <p:spPr>
              <a:xfrm>
                <a:off x="6628681" y="6497132"/>
                <a:ext cx="95090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Canada</a:t>
                </a:r>
              </a:p>
            </p:txBody>
          </p:sp>
        </p:grpSp>
        <p:grpSp>
          <p:nvGrpSpPr>
            <p:cNvPr id="17" name="Group 16">
              <a:extLst>
                <a:ext uri="{FF2B5EF4-FFF2-40B4-BE49-F238E27FC236}">
                  <a16:creationId xmlns:a16="http://schemas.microsoft.com/office/drawing/2014/main" id="{B21E9AEC-0F44-0E00-F70D-953B19D95EB4}"/>
                </a:ext>
              </a:extLst>
            </p:cNvPr>
            <p:cNvGrpSpPr/>
            <p:nvPr/>
          </p:nvGrpSpPr>
          <p:grpSpPr>
            <a:xfrm>
              <a:off x="7770227" y="6497132"/>
              <a:ext cx="947905" cy="400110"/>
              <a:chOff x="7770227" y="6497132"/>
              <a:chExt cx="947905" cy="400110"/>
            </a:xfrm>
          </p:grpSpPr>
          <p:cxnSp>
            <p:nvCxnSpPr>
              <p:cNvPr id="19" name="Straight Connector 18">
                <a:extLst>
                  <a:ext uri="{FF2B5EF4-FFF2-40B4-BE49-F238E27FC236}">
                    <a16:creationId xmlns:a16="http://schemas.microsoft.com/office/drawing/2014/main" id="{EA67EBA6-4CBC-FDAE-B5F3-43305F2D6AE8}"/>
                  </a:ext>
                </a:extLst>
              </p:cNvPr>
              <p:cNvCxnSpPr>
                <a:cxnSpLocks/>
              </p:cNvCxnSpPr>
              <p:nvPr/>
            </p:nvCxnSpPr>
            <p:spPr>
              <a:xfrm>
                <a:off x="7770227" y="6697187"/>
                <a:ext cx="16459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0EF6DEC-DADA-A455-5D7C-836DB0DBB473}"/>
                  </a:ext>
                </a:extLst>
              </p:cNvPr>
              <p:cNvSpPr txBox="1"/>
              <p:nvPr/>
            </p:nvSpPr>
            <p:spPr>
              <a:xfrm>
                <a:off x="7957988" y="6497132"/>
                <a:ext cx="760144"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China</a:t>
                </a:r>
              </a:p>
            </p:txBody>
          </p:sp>
        </p:grpSp>
      </p:grpSp>
      <p:sp>
        <p:nvSpPr>
          <p:cNvPr id="31" name="Rectangle 30">
            <a:extLst>
              <a:ext uri="{FF2B5EF4-FFF2-40B4-BE49-F238E27FC236}">
                <a16:creationId xmlns:a16="http://schemas.microsoft.com/office/drawing/2014/main" id="{02D6D07F-B384-AB79-B736-459B39D81200}"/>
              </a:ext>
            </a:extLst>
          </p:cNvPr>
          <p:cNvSpPr/>
          <p:nvPr/>
        </p:nvSpPr>
        <p:spPr>
          <a:xfrm>
            <a:off x="8183325" y="2670518"/>
            <a:ext cx="2186801" cy="17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1" name="TextBox 50">
            <a:extLst>
              <a:ext uri="{FF2B5EF4-FFF2-40B4-BE49-F238E27FC236}">
                <a16:creationId xmlns:a16="http://schemas.microsoft.com/office/drawing/2014/main" id="{E0165894-7DDA-489E-6B14-65EC48AA931E}"/>
              </a:ext>
            </a:extLst>
          </p:cNvPr>
          <p:cNvSpPr txBox="1"/>
          <p:nvPr/>
        </p:nvSpPr>
        <p:spPr>
          <a:xfrm>
            <a:off x="8072288" y="1915057"/>
            <a:ext cx="2010436" cy="1015663"/>
          </a:xfrm>
          <a:prstGeom prst="rect">
            <a:avLst/>
          </a:prstGeom>
          <a:noFill/>
        </p:spPr>
        <p:txBody>
          <a:bodyPr wrap="square" rtlCol="0">
            <a:spAutoFit/>
          </a:bodyPr>
          <a:lstStyle/>
          <a:p>
            <a:pPr algn="ctr"/>
            <a:r>
              <a:rPr lang="en-US" sz="2000" b="1" dirty="0">
                <a:latin typeface="Roboto Condensed" panose="02000000000000000000" pitchFamily="2" charset="0"/>
                <a:ea typeface="Roboto Condensed" panose="02000000000000000000" pitchFamily="2" charset="0"/>
              </a:rPr>
              <a:t>U.S. tariffs on Chinese exports announced</a:t>
            </a:r>
          </a:p>
        </p:txBody>
      </p:sp>
      <p:sp>
        <p:nvSpPr>
          <p:cNvPr id="52" name="TextBox 51">
            <a:extLst>
              <a:ext uri="{FF2B5EF4-FFF2-40B4-BE49-F238E27FC236}">
                <a16:creationId xmlns:a16="http://schemas.microsoft.com/office/drawing/2014/main" id="{387AA6D9-EAE2-A0BC-4CB7-F898F785E15D}"/>
              </a:ext>
            </a:extLst>
          </p:cNvPr>
          <p:cNvSpPr txBox="1"/>
          <p:nvPr/>
        </p:nvSpPr>
        <p:spPr>
          <a:xfrm>
            <a:off x="9681520" y="1915057"/>
            <a:ext cx="1607414" cy="1015663"/>
          </a:xfrm>
          <a:prstGeom prst="rect">
            <a:avLst/>
          </a:prstGeom>
          <a:noFill/>
        </p:spPr>
        <p:txBody>
          <a:bodyPr wrap="square" rtlCol="0">
            <a:spAutoFit/>
          </a:bodyPr>
          <a:lstStyle/>
          <a:p>
            <a:pPr algn="ctr"/>
            <a:r>
              <a:rPr lang="en-US" sz="2000" b="1" dirty="0">
                <a:latin typeface="Roboto Condensed" panose="02000000000000000000" pitchFamily="2" charset="0"/>
                <a:ea typeface="Roboto Condensed" panose="02000000000000000000" pitchFamily="2" charset="0"/>
              </a:rPr>
              <a:t>Covid-19 pandemic begins</a:t>
            </a:r>
          </a:p>
        </p:txBody>
      </p:sp>
    </p:spTree>
    <p:extLst>
      <p:ext uri="{BB962C8B-B14F-4D97-AF65-F5344CB8AC3E}">
        <p14:creationId xmlns:p14="http://schemas.microsoft.com/office/powerpoint/2010/main" val="2201221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C84FAF-41DC-02F1-7F6D-9368059028AC}"/>
              </a:ext>
            </a:extLst>
          </p:cNvPr>
          <p:cNvSpPr>
            <a:spLocks noGrp="1"/>
          </p:cNvSpPr>
          <p:nvPr>
            <p:ph type="body" sz="quarter" idx="14"/>
          </p:nvPr>
        </p:nvSpPr>
        <p:spPr/>
        <p:txBody>
          <a:bodyPr/>
          <a:lstStyle/>
          <a:p>
            <a:endParaRPr lang="en-US" dirty="0"/>
          </a:p>
        </p:txBody>
      </p:sp>
      <p:sp>
        <p:nvSpPr>
          <p:cNvPr id="3" name="Title 2">
            <a:extLst>
              <a:ext uri="{FF2B5EF4-FFF2-40B4-BE49-F238E27FC236}">
                <a16:creationId xmlns:a16="http://schemas.microsoft.com/office/drawing/2014/main" id="{1920091C-DA8B-B1A7-1B28-DF7D930E81A2}"/>
              </a:ext>
            </a:extLst>
          </p:cNvPr>
          <p:cNvSpPr>
            <a:spLocks noGrp="1"/>
          </p:cNvSpPr>
          <p:nvPr>
            <p:ph type="title"/>
          </p:nvPr>
        </p:nvSpPr>
        <p:spPr/>
        <p:txBody>
          <a:bodyPr/>
          <a:lstStyle/>
          <a:p>
            <a:r>
              <a:rPr lang="en-US" dirty="0"/>
              <a:t>Where are the best opportunities?</a:t>
            </a:r>
          </a:p>
        </p:txBody>
      </p:sp>
      <p:sp>
        <p:nvSpPr>
          <p:cNvPr id="4" name="Text Placeholder 3">
            <a:extLst>
              <a:ext uri="{FF2B5EF4-FFF2-40B4-BE49-F238E27FC236}">
                <a16:creationId xmlns:a16="http://schemas.microsoft.com/office/drawing/2014/main" id="{B08B24B8-F464-C4D8-03B0-1C1CFE3E93E6}"/>
              </a:ext>
            </a:extLst>
          </p:cNvPr>
          <p:cNvSpPr>
            <a:spLocks noGrp="1"/>
          </p:cNvSpPr>
          <p:nvPr>
            <p:ph type="body" sz="quarter" idx="13"/>
          </p:nvPr>
        </p:nvSpPr>
        <p:spPr/>
        <p:txBody>
          <a:bodyPr/>
          <a:lstStyle/>
          <a:p>
            <a:r>
              <a:rPr lang="en-US" dirty="0"/>
              <a:t>Model exposures by Country Sectors</a:t>
            </a:r>
          </a:p>
        </p:txBody>
      </p:sp>
      <p:graphicFrame>
        <p:nvGraphicFramePr>
          <p:cNvPr id="6" name="Table 5">
            <a:extLst>
              <a:ext uri="{FF2B5EF4-FFF2-40B4-BE49-F238E27FC236}">
                <a16:creationId xmlns:a16="http://schemas.microsoft.com/office/drawing/2014/main" id="{8D1DFC5C-3162-355C-0A72-F5D5C4098ABB}"/>
              </a:ext>
            </a:extLst>
          </p:cNvPr>
          <p:cNvGraphicFramePr>
            <a:graphicFrameLocks noGrp="1"/>
          </p:cNvGraphicFramePr>
          <p:nvPr/>
        </p:nvGraphicFramePr>
        <p:xfrm>
          <a:off x="2336801" y="2528789"/>
          <a:ext cx="8804411" cy="2719498"/>
        </p:xfrm>
        <a:graphic>
          <a:graphicData uri="http://schemas.openxmlformats.org/drawingml/2006/table">
            <a:tbl>
              <a:tblPr/>
              <a:tblGrid>
                <a:gridCol w="1150883">
                  <a:extLst>
                    <a:ext uri="{9D8B030D-6E8A-4147-A177-3AD203B41FA5}">
                      <a16:colId xmlns:a16="http://schemas.microsoft.com/office/drawing/2014/main" val="2667197161"/>
                    </a:ext>
                  </a:extLst>
                </a:gridCol>
                <a:gridCol w="1097280">
                  <a:extLst>
                    <a:ext uri="{9D8B030D-6E8A-4147-A177-3AD203B41FA5}">
                      <a16:colId xmlns:a16="http://schemas.microsoft.com/office/drawing/2014/main" val="2288035244"/>
                    </a:ext>
                  </a:extLst>
                </a:gridCol>
                <a:gridCol w="960120">
                  <a:extLst>
                    <a:ext uri="{9D8B030D-6E8A-4147-A177-3AD203B41FA5}">
                      <a16:colId xmlns:a16="http://schemas.microsoft.com/office/drawing/2014/main" val="2850450771"/>
                    </a:ext>
                  </a:extLst>
                </a:gridCol>
                <a:gridCol w="731520">
                  <a:extLst>
                    <a:ext uri="{9D8B030D-6E8A-4147-A177-3AD203B41FA5}">
                      <a16:colId xmlns:a16="http://schemas.microsoft.com/office/drawing/2014/main" val="967781084"/>
                    </a:ext>
                  </a:extLst>
                </a:gridCol>
                <a:gridCol w="914400">
                  <a:extLst>
                    <a:ext uri="{9D8B030D-6E8A-4147-A177-3AD203B41FA5}">
                      <a16:colId xmlns:a16="http://schemas.microsoft.com/office/drawing/2014/main" val="3575872062"/>
                    </a:ext>
                  </a:extLst>
                </a:gridCol>
                <a:gridCol w="914400">
                  <a:extLst>
                    <a:ext uri="{9D8B030D-6E8A-4147-A177-3AD203B41FA5}">
                      <a16:colId xmlns:a16="http://schemas.microsoft.com/office/drawing/2014/main" val="1743647829"/>
                    </a:ext>
                  </a:extLst>
                </a:gridCol>
                <a:gridCol w="640080">
                  <a:extLst>
                    <a:ext uri="{9D8B030D-6E8A-4147-A177-3AD203B41FA5}">
                      <a16:colId xmlns:a16="http://schemas.microsoft.com/office/drawing/2014/main" val="2093526358"/>
                    </a:ext>
                  </a:extLst>
                </a:gridCol>
                <a:gridCol w="960120">
                  <a:extLst>
                    <a:ext uri="{9D8B030D-6E8A-4147-A177-3AD203B41FA5}">
                      <a16:colId xmlns:a16="http://schemas.microsoft.com/office/drawing/2014/main" val="4074287960"/>
                    </a:ext>
                  </a:extLst>
                </a:gridCol>
                <a:gridCol w="731520">
                  <a:extLst>
                    <a:ext uri="{9D8B030D-6E8A-4147-A177-3AD203B41FA5}">
                      <a16:colId xmlns:a16="http://schemas.microsoft.com/office/drawing/2014/main" val="599057810"/>
                    </a:ext>
                  </a:extLst>
                </a:gridCol>
                <a:gridCol w="704088">
                  <a:extLst>
                    <a:ext uri="{9D8B030D-6E8A-4147-A177-3AD203B41FA5}">
                      <a16:colId xmlns:a16="http://schemas.microsoft.com/office/drawing/2014/main" val="220687717"/>
                    </a:ext>
                  </a:extLst>
                </a:gridCol>
              </a:tblGrid>
              <a:tr h="290911">
                <a:tc>
                  <a:txBody>
                    <a:bodyPr/>
                    <a:lstStyle/>
                    <a:p>
                      <a:pPr algn="ctr" fontAlgn="b"/>
                      <a:endParaRPr lang="en-US" sz="1100" b="1" i="1" u="none" strike="noStrike" dirty="0">
                        <a:solidFill>
                          <a:schemeClr val="accent1"/>
                        </a:solidFill>
                        <a:effectLst/>
                        <a:latin typeface="Georgia" panose="02040502050405020303" pitchFamily="18" charset="0"/>
                      </a:endParaRPr>
                    </a:p>
                  </a:txBody>
                  <a:tcPr marL="0" marR="0" marT="0" marB="0" anchor="b">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1100" b="1" i="1" u="none" strike="noStrike" dirty="0">
                          <a:solidFill>
                            <a:srgbClr val="013957"/>
                          </a:solidFill>
                          <a:effectLst/>
                          <a:latin typeface="Georgia" panose="02040502050405020303" pitchFamily="18" charset="0"/>
                        </a:rPr>
                        <a:t>Cons. Discretionary</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Cons. Staples</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a:solidFill>
                            <a:srgbClr val="013957"/>
                          </a:solidFill>
                          <a:effectLst/>
                          <a:latin typeface="Georgia" panose="02040502050405020303" pitchFamily="18" charset="0"/>
                        </a:rPr>
                        <a:t>Energy</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a:solidFill>
                            <a:srgbClr val="013957"/>
                          </a:solidFill>
                          <a:effectLst/>
                          <a:latin typeface="Georgia" panose="02040502050405020303" pitchFamily="18" charset="0"/>
                        </a:rPr>
                        <a:t>Financials</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Industrials</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IT</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Materials</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Real Estate</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a:solidFill>
                            <a:srgbClr val="013957"/>
                          </a:solidFill>
                          <a:effectLst/>
                          <a:latin typeface="Georgia" panose="02040502050405020303" pitchFamily="18" charset="0"/>
                        </a:rPr>
                        <a:t>Weight Country</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extLst>
                  <a:ext uri="{0D108BD9-81ED-4DB2-BD59-A6C34878D82A}">
                    <a16:rowId xmlns:a16="http://schemas.microsoft.com/office/drawing/2014/main" val="38801707"/>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Brazil</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EBF0F9"/>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EBF0F9"/>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2.4%</a:t>
                      </a:r>
                    </a:p>
                  </a:txBody>
                  <a:tcPr marL="0" marR="0" marT="0" marB="0" anchor="b">
                    <a:lnL>
                      <a:noFill/>
                    </a:lnL>
                    <a:lnR>
                      <a:noFill/>
                    </a:lnR>
                    <a:lnT w="6350" cap="flat" cmpd="sng" algn="ctr">
                      <a:solidFill>
                        <a:srgbClr val="013957"/>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528632528"/>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Chile</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9E3F3"/>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2.2%</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787890591"/>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Czech</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BE4F4"/>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2.1%</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506608370"/>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India</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6188CE"/>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8BA7DB"/>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9AB3D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21.3%</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349315936"/>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Indonesia</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E4EBF7"/>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C8D6EE"/>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E4EBF7"/>
                    </a:solidFill>
                  </a:tcPr>
                </a:tc>
                <a:tc>
                  <a:txBody>
                    <a:bodyPr/>
                    <a:lstStyle/>
                    <a:p>
                      <a:pPr algn="r" fontAlgn="b"/>
                      <a:r>
                        <a:rPr lang="en-US" sz="1100" b="1" i="0" u="none" strike="noStrike">
                          <a:solidFill>
                            <a:srgbClr val="000000"/>
                          </a:solidFill>
                          <a:effectLst/>
                          <a:latin typeface="Calibri" panose="020F0502020204030204" pitchFamily="34" charset="0"/>
                        </a:rPr>
                        <a:t>6.3%</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089054802"/>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Korea</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3DEF1"/>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3DEF1"/>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5.1%</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003185361"/>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Mexico</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1DDF1"/>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A3BAE2"/>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1DDF1"/>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1DDF1"/>
                    </a:solidFill>
                  </a:tcPr>
                </a:tc>
                <a:tc>
                  <a:txBody>
                    <a:bodyPr/>
                    <a:lstStyle/>
                    <a:p>
                      <a:pPr algn="r" fontAlgn="b"/>
                      <a:r>
                        <a:rPr lang="en-US" sz="1100" b="1" i="0" u="none" strike="noStrike">
                          <a:solidFill>
                            <a:srgbClr val="000000"/>
                          </a:solidFill>
                          <a:effectLst/>
                          <a:latin typeface="Calibri" panose="020F0502020204030204" pitchFamily="34" charset="0"/>
                        </a:rPr>
                        <a:t>13.1%</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759622801"/>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Poland</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EBF0F9"/>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6E0F2"/>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3.5%</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350866364"/>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Taiwan</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4472C4"/>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10.6%</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279669257"/>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Thailand</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CFDBF0"/>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CFDBF0"/>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CFDBF0"/>
                    </a:solidFill>
                  </a:tcPr>
                </a:tc>
                <a:tc>
                  <a:txBody>
                    <a:bodyPr/>
                    <a:lstStyle/>
                    <a:p>
                      <a:pPr algn="r" fontAlgn="b"/>
                      <a:r>
                        <a:rPr lang="en-US" sz="1100" b="1" i="0" u="none" strike="noStrike">
                          <a:solidFill>
                            <a:srgbClr val="000000"/>
                          </a:solidFill>
                          <a:effectLst/>
                          <a:latin typeface="Calibri" panose="020F0502020204030204" pitchFamily="34" charset="0"/>
                        </a:rPr>
                        <a:t>8.2%</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2057695275"/>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Turkey</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E6ECF7"/>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1.4%</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3565293553"/>
                  </a:ext>
                </a:extLst>
              </a:tr>
              <a:tr h="159178">
                <a:tc>
                  <a:txBody>
                    <a:bodyPr/>
                    <a:lstStyle/>
                    <a:p>
                      <a:pPr algn="ctr" rtl="0" fontAlgn="b"/>
                      <a:r>
                        <a:rPr lang="en-US" sz="1100" b="1" i="1" u="none" strike="noStrike" dirty="0">
                          <a:solidFill>
                            <a:schemeClr val="accent1"/>
                          </a:solidFill>
                          <a:effectLst/>
                          <a:latin typeface="Georgia" panose="02040502050405020303" pitchFamily="18" charset="0"/>
                        </a:rPr>
                        <a:t>Vietnam</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DE6F5"/>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BACBEA"/>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ABC0E5"/>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BDCDEB"/>
                    </a:solidFill>
                  </a:tcPr>
                </a:tc>
                <a:tc>
                  <a:txBody>
                    <a:bodyPr/>
                    <a:lstStyle/>
                    <a:p>
                      <a:pPr algn="r" fontAlgn="b"/>
                      <a:r>
                        <a:rPr lang="en-US" sz="1100" b="1" i="0" u="none" strike="noStrike">
                          <a:solidFill>
                            <a:srgbClr val="000000"/>
                          </a:solidFill>
                          <a:effectLst/>
                          <a:latin typeface="Calibri" panose="020F0502020204030204" pitchFamily="34" charset="0"/>
                        </a:rPr>
                        <a:t>14.4%</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519296052"/>
                  </a:ext>
                </a:extLst>
              </a:tr>
              <a:tr h="204898">
                <a:tc>
                  <a:txBody>
                    <a:bodyPr/>
                    <a:lstStyle/>
                    <a:p>
                      <a:pPr algn="ctr" rtl="0" fontAlgn="b"/>
                      <a:r>
                        <a:rPr lang="en-US" sz="1100" b="1" i="1" u="none" strike="noStrike" dirty="0">
                          <a:solidFill>
                            <a:schemeClr val="accent1"/>
                          </a:solidFill>
                          <a:effectLst/>
                          <a:latin typeface="Georgia" panose="02040502050405020303" pitchFamily="18" charset="0"/>
                        </a:rPr>
                        <a:t>MNC</a:t>
                      </a:r>
                    </a:p>
                  </a:txBody>
                  <a:tcPr marL="0" marR="0" marT="0" marB="0" anchor="b">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81A0D7"/>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5E0F2"/>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ctr"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FFFFFF"/>
                    </a:solidFill>
                  </a:tcPr>
                </a:tc>
                <a:tc>
                  <a:txBody>
                    <a:bodyPr/>
                    <a:lstStyle/>
                    <a:p>
                      <a:pPr algn="r" fontAlgn="b"/>
                      <a:r>
                        <a:rPr lang="en-US" sz="1100" b="1" i="0" u="none" strike="noStrike">
                          <a:solidFill>
                            <a:srgbClr val="000000"/>
                          </a:solidFill>
                          <a:effectLst/>
                          <a:latin typeface="Calibri" panose="020F0502020204030204" pitchFamily="34" charset="0"/>
                        </a:rPr>
                        <a:t>9.6%</a:t>
                      </a:r>
                    </a:p>
                  </a:txBody>
                  <a:tcPr marL="0" marR="0" marT="0" marB="0" anchor="b">
                    <a:lnL>
                      <a:noFill/>
                    </a:lnL>
                    <a:lnR>
                      <a:noFill/>
                    </a:lnR>
                    <a:lnT>
                      <a:noFill/>
                    </a:lnT>
                    <a:lnB>
                      <a:noFill/>
                    </a:lnB>
                    <a:solidFill>
                      <a:srgbClr val="FFFFFF"/>
                    </a:solidFill>
                  </a:tcPr>
                </a:tc>
                <a:extLst>
                  <a:ext uri="{0D108BD9-81ED-4DB2-BD59-A6C34878D82A}">
                    <a16:rowId xmlns:a16="http://schemas.microsoft.com/office/drawing/2014/main" val="1572716374"/>
                  </a:ext>
                </a:extLst>
              </a:tr>
              <a:tr h="159178">
                <a:tc>
                  <a:txBody>
                    <a:bodyPr/>
                    <a:lstStyle/>
                    <a:p>
                      <a:pPr algn="ctr" rtl="0" fontAlgn="b"/>
                      <a:r>
                        <a:rPr lang="en-US" sz="1100" b="1" i="1" u="none" strike="noStrike" dirty="0">
                          <a:solidFill>
                            <a:srgbClr val="013957"/>
                          </a:solidFill>
                          <a:effectLst/>
                          <a:latin typeface="Georgia" panose="02040502050405020303" pitchFamily="18" charset="0"/>
                        </a:rPr>
                        <a:t>Weight Sector</a:t>
                      </a:r>
                    </a:p>
                  </a:txBody>
                  <a:tcPr marL="0" marR="0" marT="0" marB="0" anchor="b">
                    <a:lnL>
                      <a:noFill/>
                    </a:lnL>
                    <a:lnR>
                      <a:noFill/>
                    </a:lnR>
                    <a:lnT w="6350" cap="flat" cmpd="sng" algn="ctr">
                      <a:noFill/>
                      <a:prstDash val="solid"/>
                      <a:round/>
                      <a:headEnd type="none" w="med" len="med"/>
                      <a:tailEnd type="none" w="med" len="med"/>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12.30%</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a:solidFill>
                            <a:srgbClr val="000000"/>
                          </a:solidFill>
                          <a:effectLst/>
                          <a:latin typeface="Calibri" panose="020F0502020204030204" pitchFamily="34" charset="0"/>
                        </a:rPr>
                        <a:t>3.79%</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1.57%</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16.34%</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24.85%</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19.43%</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a:solidFill>
                            <a:srgbClr val="000000"/>
                          </a:solidFill>
                          <a:effectLst/>
                          <a:latin typeface="Calibri" panose="020F0502020204030204" pitchFamily="34" charset="0"/>
                        </a:rPr>
                        <a:t>11.05%</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0" u="none" strike="noStrike" dirty="0">
                          <a:solidFill>
                            <a:srgbClr val="000000"/>
                          </a:solidFill>
                          <a:effectLst/>
                          <a:latin typeface="Calibri" panose="020F0502020204030204" pitchFamily="34" charset="0"/>
                        </a:rPr>
                        <a:t>10.67%</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1100" b="1" i="1" u="none" strike="noStrike" dirty="0">
                          <a:solidFill>
                            <a:srgbClr val="013957"/>
                          </a:solidFill>
                          <a:effectLst/>
                          <a:latin typeface="Georgia" panose="02040502050405020303" pitchFamily="18" charset="0"/>
                        </a:rPr>
                        <a:t> </a:t>
                      </a:r>
                    </a:p>
                  </a:txBody>
                  <a:tcPr marL="0" marR="0" marT="0" marB="0" anchor="b">
                    <a:lnL>
                      <a:noFill/>
                    </a:lnL>
                    <a:lnR>
                      <a:noFill/>
                    </a:lnR>
                    <a:lnT>
                      <a:noFill/>
                    </a:lnT>
                    <a:lnB w="6350" cap="flat" cmpd="sng" algn="ctr">
                      <a:solidFill>
                        <a:srgbClr val="013957"/>
                      </a:solidFill>
                      <a:prstDash val="solid"/>
                      <a:round/>
                      <a:headEnd type="none" w="med" len="med"/>
                      <a:tailEnd type="none" w="med" len="med"/>
                    </a:lnB>
                  </a:tcPr>
                </a:tc>
                <a:extLst>
                  <a:ext uri="{0D108BD9-81ED-4DB2-BD59-A6C34878D82A}">
                    <a16:rowId xmlns:a16="http://schemas.microsoft.com/office/drawing/2014/main" val="1792781991"/>
                  </a:ext>
                </a:extLst>
              </a:tr>
            </a:tbl>
          </a:graphicData>
        </a:graphic>
      </p:graphicFrame>
    </p:spTree>
    <p:extLst>
      <p:ext uri="{BB962C8B-B14F-4D97-AF65-F5344CB8AC3E}">
        <p14:creationId xmlns:p14="http://schemas.microsoft.com/office/powerpoint/2010/main" val="2852272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6CB4C42-8177-1CB1-27C5-27495D21B7BB}"/>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22B86BB0-51ED-1383-23F8-D7872C02BF97}"/>
              </a:ext>
            </a:extLst>
          </p:cNvPr>
          <p:cNvSpPr>
            <a:spLocks noGrp="1"/>
          </p:cNvSpPr>
          <p:nvPr>
            <p:ph type="title"/>
          </p:nvPr>
        </p:nvSpPr>
        <p:spPr/>
        <p:txBody>
          <a:bodyPr/>
          <a:lstStyle/>
          <a:p>
            <a:r>
              <a:rPr lang="en-US" dirty="0"/>
              <a:t>Beyond China: from country to company</a:t>
            </a:r>
          </a:p>
        </p:txBody>
      </p:sp>
      <p:pic>
        <p:nvPicPr>
          <p:cNvPr id="8" name="Picture 2" descr="Sustainability OR circular economy | Emaar innovation hub">
            <a:extLst>
              <a:ext uri="{FF2B5EF4-FFF2-40B4-BE49-F238E27FC236}">
                <a16:creationId xmlns:a16="http://schemas.microsoft.com/office/drawing/2014/main" id="{3CC863F3-C3A2-81FD-8A7C-891E90F34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142" y="2158063"/>
            <a:ext cx="1135904" cy="3399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58EE077-A287-5284-CEF3-0C3F38D85631}"/>
              </a:ext>
            </a:extLst>
          </p:cNvPr>
          <p:cNvPicPr>
            <a:picLocks noChangeAspect="1"/>
          </p:cNvPicPr>
          <p:nvPr/>
        </p:nvPicPr>
        <p:blipFill>
          <a:blip r:embed="rId4"/>
          <a:stretch>
            <a:fillRect/>
          </a:stretch>
        </p:blipFill>
        <p:spPr>
          <a:xfrm>
            <a:off x="7921264" y="1865346"/>
            <a:ext cx="1319330" cy="549293"/>
          </a:xfrm>
          <a:prstGeom prst="rect">
            <a:avLst/>
          </a:prstGeom>
        </p:spPr>
      </p:pic>
      <p:cxnSp>
        <p:nvCxnSpPr>
          <p:cNvPr id="10" name="Straight Connector 9">
            <a:extLst>
              <a:ext uri="{FF2B5EF4-FFF2-40B4-BE49-F238E27FC236}">
                <a16:creationId xmlns:a16="http://schemas.microsoft.com/office/drawing/2014/main" id="{B720DBED-35F8-4D68-CC88-9B0C54C8B669}"/>
              </a:ext>
            </a:extLst>
          </p:cNvPr>
          <p:cNvCxnSpPr>
            <a:cxnSpLocks/>
          </p:cNvCxnSpPr>
          <p:nvPr/>
        </p:nvCxnSpPr>
        <p:spPr>
          <a:xfrm>
            <a:off x="5433794" y="3872155"/>
            <a:ext cx="0" cy="24186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2961E5A-6EA3-4844-265F-1DE99F49DF31}"/>
              </a:ext>
            </a:extLst>
          </p:cNvPr>
          <p:cNvCxnSpPr>
            <a:cxnSpLocks/>
            <a:endCxn id="50" idx="4"/>
          </p:cNvCxnSpPr>
          <p:nvPr/>
        </p:nvCxnSpPr>
        <p:spPr>
          <a:xfrm>
            <a:off x="7222880" y="3872155"/>
            <a:ext cx="0" cy="6224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8B2102-14E3-E34B-A99C-333F9A121B08}"/>
              </a:ext>
            </a:extLst>
          </p:cNvPr>
          <p:cNvCxnSpPr>
            <a:cxnSpLocks/>
          </p:cNvCxnSpPr>
          <p:nvPr/>
        </p:nvCxnSpPr>
        <p:spPr>
          <a:xfrm>
            <a:off x="8612104" y="3872155"/>
            <a:ext cx="0" cy="24186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9501709-24E2-ACF8-805C-646C690CD82B}"/>
              </a:ext>
            </a:extLst>
          </p:cNvPr>
          <p:cNvCxnSpPr>
            <a:cxnSpLocks/>
          </p:cNvCxnSpPr>
          <p:nvPr/>
        </p:nvCxnSpPr>
        <p:spPr>
          <a:xfrm>
            <a:off x="4021280" y="3872155"/>
            <a:ext cx="0" cy="11742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C27BE6-57B5-62C8-A927-721F94982096}"/>
              </a:ext>
            </a:extLst>
          </p:cNvPr>
          <p:cNvCxnSpPr>
            <a:cxnSpLocks/>
          </p:cNvCxnSpPr>
          <p:nvPr/>
        </p:nvCxnSpPr>
        <p:spPr>
          <a:xfrm>
            <a:off x="11815112" y="3872155"/>
            <a:ext cx="0" cy="241862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4E1B1FA-AE04-482E-3023-0779227B0AAB}"/>
              </a:ext>
            </a:extLst>
          </p:cNvPr>
          <p:cNvCxnSpPr>
            <a:cxnSpLocks/>
          </p:cNvCxnSpPr>
          <p:nvPr/>
        </p:nvCxnSpPr>
        <p:spPr>
          <a:xfrm>
            <a:off x="10413796" y="3872155"/>
            <a:ext cx="0" cy="193835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Picture 8" descr="Aarti Industries Ltd | Speciality Chemicals - IndianCompanies.in">
            <a:extLst>
              <a:ext uri="{FF2B5EF4-FFF2-40B4-BE49-F238E27FC236}">
                <a16:creationId xmlns:a16="http://schemas.microsoft.com/office/drawing/2014/main" id="{DA84E334-4460-A761-22FD-08FA90C887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72" t="12607" r="15438" b="33251"/>
          <a:stretch/>
        </p:blipFill>
        <p:spPr bwMode="auto">
          <a:xfrm>
            <a:off x="3272226" y="1827613"/>
            <a:ext cx="1421879" cy="59625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4F983E99-C698-B02E-56A8-AB7CA39CA44C}"/>
              </a:ext>
            </a:extLst>
          </p:cNvPr>
          <p:cNvCxnSpPr>
            <a:cxnSpLocks/>
          </p:cNvCxnSpPr>
          <p:nvPr/>
        </p:nvCxnSpPr>
        <p:spPr>
          <a:xfrm>
            <a:off x="4731115" y="2611651"/>
            <a:ext cx="0" cy="126050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ounded Rectangle 30">
            <a:extLst>
              <a:ext uri="{FF2B5EF4-FFF2-40B4-BE49-F238E27FC236}">
                <a16:creationId xmlns:a16="http://schemas.microsoft.com/office/drawing/2014/main" id="{D4BA19BA-D733-F45D-170F-31CE884583DB}"/>
              </a:ext>
            </a:extLst>
          </p:cNvPr>
          <p:cNvSpPr/>
          <p:nvPr/>
        </p:nvSpPr>
        <p:spPr bwMode="auto">
          <a:xfrm>
            <a:off x="4419903" y="6299349"/>
            <a:ext cx="2027781" cy="482451"/>
          </a:xfrm>
          <a:prstGeom prst="roundRect">
            <a:avLst/>
          </a:prstGeom>
          <a:solidFill>
            <a:schemeClr val="accent1"/>
          </a:solidFill>
          <a:ln w="12700" cap="flat" cmpd="sng" algn="ctr">
            <a:noFill/>
            <a:prstDash val="solid"/>
            <a:round/>
            <a:headEnd type="none" w="med" len="med"/>
            <a:tailEnd type="none" w="med" len="med"/>
          </a:ln>
          <a:effectLst/>
        </p:spPr>
        <p:txBody>
          <a:bodyPr vert="horz" wrap="square" lIns="53429" tIns="26715" rIns="53429" bIns="26715" numCol="1" rtlCol="0" anchor="ctr" anchorCtr="0" compatLnSpc="1">
            <a:prstTxWarp prst="textNoShape">
              <a:avLst/>
            </a:prstTxWarp>
          </a:bodyPr>
          <a:lstStyle/>
          <a:p>
            <a:pPr algn="ctr" defTabSz="595561"/>
            <a:r>
              <a:rPr lang="en-US" dirty="0">
                <a:solidFill>
                  <a:schemeClr val="bg1"/>
                </a:solidFill>
                <a:latin typeface="Roboto Black" pitchFamily="2" charset="0"/>
                <a:ea typeface="Roboto Black" pitchFamily="2" charset="0"/>
              </a:rPr>
              <a:t>Final Portfolio</a:t>
            </a:r>
          </a:p>
        </p:txBody>
      </p:sp>
      <p:pic>
        <p:nvPicPr>
          <p:cNvPr id="19" name="Picture 4">
            <a:extLst>
              <a:ext uri="{FF2B5EF4-FFF2-40B4-BE49-F238E27FC236}">
                <a16:creationId xmlns:a16="http://schemas.microsoft.com/office/drawing/2014/main" id="{C56160A1-880F-5ED6-964A-E980FFA1B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763" y="1724025"/>
            <a:ext cx="1319323" cy="699847"/>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30">
            <a:extLst>
              <a:ext uri="{FF2B5EF4-FFF2-40B4-BE49-F238E27FC236}">
                <a16:creationId xmlns:a16="http://schemas.microsoft.com/office/drawing/2014/main" id="{4C21267C-0E59-9871-372C-17BF2885EE54}"/>
              </a:ext>
            </a:extLst>
          </p:cNvPr>
          <p:cNvSpPr/>
          <p:nvPr/>
        </p:nvSpPr>
        <p:spPr bwMode="auto">
          <a:xfrm>
            <a:off x="3614871" y="2788174"/>
            <a:ext cx="2239068" cy="622435"/>
          </a:xfrm>
          <a:prstGeom prst="round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5561"/>
            <a:r>
              <a:rPr lang="en-US" dirty="0">
                <a:solidFill>
                  <a:schemeClr val="bg1"/>
                </a:solidFill>
                <a:latin typeface="Roboto Black" pitchFamily="2" charset="0"/>
                <a:ea typeface="Roboto Black" pitchFamily="2" charset="0"/>
              </a:rPr>
              <a:t>Market Share Gain</a:t>
            </a:r>
          </a:p>
        </p:txBody>
      </p:sp>
      <p:sp>
        <p:nvSpPr>
          <p:cNvPr id="21" name="Left Bracket 20">
            <a:extLst>
              <a:ext uri="{FF2B5EF4-FFF2-40B4-BE49-F238E27FC236}">
                <a16:creationId xmlns:a16="http://schemas.microsoft.com/office/drawing/2014/main" id="{5BC8B29A-57A6-8AEB-83E6-9EF12A022CB1}"/>
              </a:ext>
            </a:extLst>
          </p:cNvPr>
          <p:cNvSpPr/>
          <p:nvPr/>
        </p:nvSpPr>
        <p:spPr>
          <a:xfrm rot="16200000">
            <a:off x="4682803" y="1294923"/>
            <a:ext cx="96623" cy="2538951"/>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92"/>
          </a:p>
        </p:txBody>
      </p:sp>
      <p:cxnSp>
        <p:nvCxnSpPr>
          <p:cNvPr id="22" name="Straight Connector 21">
            <a:extLst>
              <a:ext uri="{FF2B5EF4-FFF2-40B4-BE49-F238E27FC236}">
                <a16:creationId xmlns:a16="http://schemas.microsoft.com/office/drawing/2014/main" id="{AD2A931D-BE0C-60C9-60BC-04750CCD00A8}"/>
              </a:ext>
            </a:extLst>
          </p:cNvPr>
          <p:cNvCxnSpPr>
            <a:cxnSpLocks/>
          </p:cNvCxnSpPr>
          <p:nvPr/>
        </p:nvCxnSpPr>
        <p:spPr>
          <a:xfrm flipH="1">
            <a:off x="7910099" y="2611651"/>
            <a:ext cx="1" cy="12617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ounded Rectangle 49">
            <a:extLst>
              <a:ext uri="{FF2B5EF4-FFF2-40B4-BE49-F238E27FC236}">
                <a16:creationId xmlns:a16="http://schemas.microsoft.com/office/drawing/2014/main" id="{3C04310F-6F52-4AB8-5D59-7904841E2F39}"/>
              </a:ext>
            </a:extLst>
          </p:cNvPr>
          <p:cNvSpPr/>
          <p:nvPr/>
        </p:nvSpPr>
        <p:spPr>
          <a:xfrm>
            <a:off x="6793551" y="2788174"/>
            <a:ext cx="2239068" cy="622435"/>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595561"/>
            <a:r>
              <a:rPr lang="en-US" dirty="0">
                <a:solidFill>
                  <a:schemeClr val="bg1"/>
                </a:solidFill>
                <a:latin typeface="Roboto Black" pitchFamily="2" charset="0"/>
                <a:ea typeface="Roboto Black" pitchFamily="2" charset="0"/>
              </a:rPr>
              <a:t>Higher Demand Industrial Park</a:t>
            </a:r>
          </a:p>
        </p:txBody>
      </p:sp>
      <p:cxnSp>
        <p:nvCxnSpPr>
          <p:cNvPr id="24" name="Straight Connector 23">
            <a:extLst>
              <a:ext uri="{FF2B5EF4-FFF2-40B4-BE49-F238E27FC236}">
                <a16:creationId xmlns:a16="http://schemas.microsoft.com/office/drawing/2014/main" id="{4DE06EDA-7506-CAE4-7497-01754D0FF11F}"/>
              </a:ext>
            </a:extLst>
          </p:cNvPr>
          <p:cNvCxnSpPr>
            <a:cxnSpLocks/>
          </p:cNvCxnSpPr>
          <p:nvPr/>
        </p:nvCxnSpPr>
        <p:spPr>
          <a:xfrm flipH="1">
            <a:off x="11112513" y="2611651"/>
            <a:ext cx="1" cy="126179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Rounded Rectangle 42">
            <a:extLst>
              <a:ext uri="{FF2B5EF4-FFF2-40B4-BE49-F238E27FC236}">
                <a16:creationId xmlns:a16="http://schemas.microsoft.com/office/drawing/2014/main" id="{17FEC851-84D3-C4B4-01AD-05A036AFF073}"/>
              </a:ext>
            </a:extLst>
          </p:cNvPr>
          <p:cNvSpPr/>
          <p:nvPr/>
        </p:nvSpPr>
        <p:spPr>
          <a:xfrm>
            <a:off x="997817" y="3975806"/>
            <a:ext cx="2120708" cy="583278"/>
          </a:xfrm>
          <a:prstGeom prst="round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19175"/>
            <a:r>
              <a:rPr lang="en-US" dirty="0">
                <a:solidFill>
                  <a:schemeClr val="bg1"/>
                </a:solidFill>
                <a:latin typeface="Roboto Black" pitchFamily="2" charset="0"/>
                <a:ea typeface="Roboto Black" pitchFamily="2" charset="0"/>
              </a:rPr>
              <a:t>Top Down</a:t>
            </a:r>
          </a:p>
        </p:txBody>
      </p:sp>
      <p:sp>
        <p:nvSpPr>
          <p:cNvPr id="26" name="Oval 25">
            <a:extLst>
              <a:ext uri="{FF2B5EF4-FFF2-40B4-BE49-F238E27FC236}">
                <a16:creationId xmlns:a16="http://schemas.microsoft.com/office/drawing/2014/main" id="{F9172C4A-7655-E8A0-0BE1-5007E1E54385}"/>
              </a:ext>
            </a:extLst>
          </p:cNvPr>
          <p:cNvSpPr/>
          <p:nvPr/>
        </p:nvSpPr>
        <p:spPr>
          <a:xfrm>
            <a:off x="5209141" y="4013906"/>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27" name="Oval 26">
            <a:extLst>
              <a:ext uri="{FF2B5EF4-FFF2-40B4-BE49-F238E27FC236}">
                <a16:creationId xmlns:a16="http://schemas.microsoft.com/office/drawing/2014/main" id="{132867BE-58EC-14EA-3171-508E955861AB}"/>
              </a:ext>
            </a:extLst>
          </p:cNvPr>
          <p:cNvSpPr/>
          <p:nvPr/>
        </p:nvSpPr>
        <p:spPr>
          <a:xfrm>
            <a:off x="3780055" y="4013906"/>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28" name="Oval 27">
            <a:extLst>
              <a:ext uri="{FF2B5EF4-FFF2-40B4-BE49-F238E27FC236}">
                <a16:creationId xmlns:a16="http://schemas.microsoft.com/office/drawing/2014/main" id="{CD3277D5-DBA0-FF51-6FCE-52817E2E2AA0}"/>
              </a:ext>
            </a:extLst>
          </p:cNvPr>
          <p:cNvSpPr/>
          <p:nvPr/>
        </p:nvSpPr>
        <p:spPr>
          <a:xfrm>
            <a:off x="11573887" y="4013906"/>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29" name="Oval 28">
            <a:extLst>
              <a:ext uri="{FF2B5EF4-FFF2-40B4-BE49-F238E27FC236}">
                <a16:creationId xmlns:a16="http://schemas.microsoft.com/office/drawing/2014/main" id="{8611DB7B-DEC6-51BB-9CBE-2994B69110DB}"/>
              </a:ext>
            </a:extLst>
          </p:cNvPr>
          <p:cNvSpPr/>
          <p:nvPr/>
        </p:nvSpPr>
        <p:spPr>
          <a:xfrm>
            <a:off x="10172570" y="4013906"/>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pic>
        <p:nvPicPr>
          <p:cNvPr id="30" name="Picture 2" descr="AME Elite Consortium Berhad 腾宇集团 logo">
            <a:extLst>
              <a:ext uri="{FF2B5EF4-FFF2-40B4-BE49-F238E27FC236}">
                <a16:creationId xmlns:a16="http://schemas.microsoft.com/office/drawing/2014/main" id="{FD7C8CF5-6570-EF63-3227-7824607C67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511" b="22702"/>
          <a:stretch/>
        </p:blipFill>
        <p:spPr bwMode="auto">
          <a:xfrm>
            <a:off x="9733888" y="1997959"/>
            <a:ext cx="1174024" cy="596258"/>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49">
            <a:extLst>
              <a:ext uri="{FF2B5EF4-FFF2-40B4-BE49-F238E27FC236}">
                <a16:creationId xmlns:a16="http://schemas.microsoft.com/office/drawing/2014/main" id="{23E517CB-C2D3-3AB5-2FCC-B458F4433565}"/>
              </a:ext>
            </a:extLst>
          </p:cNvPr>
          <p:cNvSpPr/>
          <p:nvPr/>
        </p:nvSpPr>
        <p:spPr>
          <a:xfrm>
            <a:off x="992723" y="4720451"/>
            <a:ext cx="2125517" cy="583278"/>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595561"/>
            <a:r>
              <a:rPr lang="en-US" dirty="0">
                <a:solidFill>
                  <a:schemeClr val="bg1"/>
                </a:solidFill>
                <a:latin typeface="Roboto Black" pitchFamily="2" charset="0"/>
                <a:ea typeface="Roboto Black" pitchFamily="2" charset="0"/>
              </a:rPr>
              <a:t>Stock Attractiveness</a:t>
            </a:r>
          </a:p>
        </p:txBody>
      </p:sp>
      <p:sp>
        <p:nvSpPr>
          <p:cNvPr id="32" name="Oval 31">
            <a:extLst>
              <a:ext uri="{FF2B5EF4-FFF2-40B4-BE49-F238E27FC236}">
                <a16:creationId xmlns:a16="http://schemas.microsoft.com/office/drawing/2014/main" id="{2F8CCF7E-A21B-FB3D-4399-402B7BB06B46}"/>
              </a:ext>
            </a:extLst>
          </p:cNvPr>
          <p:cNvSpPr/>
          <p:nvPr/>
        </p:nvSpPr>
        <p:spPr>
          <a:xfrm>
            <a:off x="5209141" y="4763314"/>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33" name="Oval 32">
            <a:extLst>
              <a:ext uri="{FF2B5EF4-FFF2-40B4-BE49-F238E27FC236}">
                <a16:creationId xmlns:a16="http://schemas.microsoft.com/office/drawing/2014/main" id="{D9581466-F73F-45A3-320A-AA44A86EFA81}"/>
              </a:ext>
            </a:extLst>
          </p:cNvPr>
          <p:cNvSpPr/>
          <p:nvPr/>
        </p:nvSpPr>
        <p:spPr>
          <a:xfrm>
            <a:off x="3780055" y="4763314"/>
            <a:ext cx="482451" cy="48245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pPr algn="ctr"/>
            <a:r>
              <a:rPr lang="en-GB" sz="2400" dirty="0">
                <a:latin typeface="Roboto Black" pitchFamily="2" charset="0"/>
                <a:ea typeface="Roboto Black" pitchFamily="2" charset="0"/>
              </a:rPr>
              <a:t>–</a:t>
            </a:r>
          </a:p>
        </p:txBody>
      </p:sp>
      <p:sp>
        <p:nvSpPr>
          <p:cNvPr id="34" name="Oval 33">
            <a:extLst>
              <a:ext uri="{FF2B5EF4-FFF2-40B4-BE49-F238E27FC236}">
                <a16:creationId xmlns:a16="http://schemas.microsoft.com/office/drawing/2014/main" id="{28BE2B98-F7D8-B247-9DAD-D521F197DFE7}"/>
              </a:ext>
            </a:extLst>
          </p:cNvPr>
          <p:cNvSpPr/>
          <p:nvPr/>
        </p:nvSpPr>
        <p:spPr>
          <a:xfrm>
            <a:off x="11573887" y="4763314"/>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35" name="Oval 34">
            <a:extLst>
              <a:ext uri="{FF2B5EF4-FFF2-40B4-BE49-F238E27FC236}">
                <a16:creationId xmlns:a16="http://schemas.microsoft.com/office/drawing/2014/main" id="{05D566AA-FAD3-05AB-941C-C475F48222EA}"/>
              </a:ext>
            </a:extLst>
          </p:cNvPr>
          <p:cNvSpPr/>
          <p:nvPr/>
        </p:nvSpPr>
        <p:spPr>
          <a:xfrm>
            <a:off x="10172570" y="4763314"/>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36" name="Rounded Rectangle 49">
            <a:extLst>
              <a:ext uri="{FF2B5EF4-FFF2-40B4-BE49-F238E27FC236}">
                <a16:creationId xmlns:a16="http://schemas.microsoft.com/office/drawing/2014/main" id="{F6D7CDAF-60D5-5A20-2C8E-E35E6D361193}"/>
              </a:ext>
            </a:extLst>
          </p:cNvPr>
          <p:cNvSpPr/>
          <p:nvPr/>
        </p:nvSpPr>
        <p:spPr>
          <a:xfrm>
            <a:off x="992331" y="5465097"/>
            <a:ext cx="2125517" cy="583278"/>
          </a:xfrm>
          <a:prstGeom prst="roundRect">
            <a:avLst/>
          </a:prstGeom>
          <a:solidFill>
            <a:schemeClr val="bg1">
              <a:lumMod val="6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595561"/>
            <a:r>
              <a:rPr lang="en-US" dirty="0">
                <a:solidFill>
                  <a:schemeClr val="bg1"/>
                </a:solidFill>
                <a:latin typeface="Roboto Black" pitchFamily="2" charset="0"/>
                <a:ea typeface="Roboto Black" pitchFamily="2" charset="0"/>
              </a:rPr>
              <a:t>Liquidity</a:t>
            </a:r>
          </a:p>
        </p:txBody>
      </p:sp>
      <p:sp>
        <p:nvSpPr>
          <p:cNvPr id="37" name="Oval 36">
            <a:extLst>
              <a:ext uri="{FF2B5EF4-FFF2-40B4-BE49-F238E27FC236}">
                <a16:creationId xmlns:a16="http://schemas.microsoft.com/office/drawing/2014/main" id="{2DC938E3-A86C-3B28-E16A-1BA705B3D289}"/>
              </a:ext>
            </a:extLst>
          </p:cNvPr>
          <p:cNvSpPr/>
          <p:nvPr/>
        </p:nvSpPr>
        <p:spPr>
          <a:xfrm>
            <a:off x="5209141" y="5512722"/>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38" name="Oval 37">
            <a:extLst>
              <a:ext uri="{FF2B5EF4-FFF2-40B4-BE49-F238E27FC236}">
                <a16:creationId xmlns:a16="http://schemas.microsoft.com/office/drawing/2014/main" id="{0657BE5F-A2E8-5364-E172-6424DB21C437}"/>
              </a:ext>
            </a:extLst>
          </p:cNvPr>
          <p:cNvSpPr/>
          <p:nvPr/>
        </p:nvSpPr>
        <p:spPr>
          <a:xfrm>
            <a:off x="10172570" y="5512722"/>
            <a:ext cx="482451" cy="482451"/>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pPr algn="ctr"/>
            <a:r>
              <a:rPr lang="en-GB" sz="2400" dirty="0">
                <a:latin typeface="Roboto Black" pitchFamily="2" charset="0"/>
                <a:ea typeface="Roboto Black" pitchFamily="2" charset="0"/>
              </a:rPr>
              <a:t>X</a:t>
            </a:r>
          </a:p>
        </p:txBody>
      </p:sp>
      <p:sp>
        <p:nvSpPr>
          <p:cNvPr id="39" name="Oval 38">
            <a:extLst>
              <a:ext uri="{FF2B5EF4-FFF2-40B4-BE49-F238E27FC236}">
                <a16:creationId xmlns:a16="http://schemas.microsoft.com/office/drawing/2014/main" id="{6D4D2387-7D61-1406-10F9-60C603AE943E}"/>
              </a:ext>
            </a:extLst>
          </p:cNvPr>
          <p:cNvSpPr/>
          <p:nvPr/>
        </p:nvSpPr>
        <p:spPr>
          <a:xfrm>
            <a:off x="11573887" y="5512722"/>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pic>
        <p:nvPicPr>
          <p:cNvPr id="40" name="Picture 4">
            <a:extLst>
              <a:ext uri="{FF2B5EF4-FFF2-40B4-BE49-F238E27FC236}">
                <a16:creationId xmlns:a16="http://schemas.microsoft.com/office/drawing/2014/main" id="{ABC5399D-1F10-C984-CF73-4AD353E598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96201" y="1817485"/>
            <a:ext cx="861360" cy="602950"/>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30">
            <a:extLst>
              <a:ext uri="{FF2B5EF4-FFF2-40B4-BE49-F238E27FC236}">
                <a16:creationId xmlns:a16="http://schemas.microsoft.com/office/drawing/2014/main" id="{5F01DDC0-FDED-8731-7893-F405055F6491}"/>
              </a:ext>
            </a:extLst>
          </p:cNvPr>
          <p:cNvSpPr/>
          <p:nvPr/>
        </p:nvSpPr>
        <p:spPr bwMode="auto">
          <a:xfrm>
            <a:off x="9994060" y="2788174"/>
            <a:ext cx="2239068" cy="622435"/>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95561"/>
            <a:r>
              <a:rPr lang="en-US" dirty="0">
                <a:solidFill>
                  <a:schemeClr val="bg1"/>
                </a:solidFill>
                <a:latin typeface="Roboto Black" pitchFamily="2" charset="0"/>
                <a:ea typeface="Roboto Black" pitchFamily="2" charset="0"/>
              </a:rPr>
              <a:t>Rising Global Capex</a:t>
            </a:r>
          </a:p>
        </p:txBody>
      </p:sp>
      <p:sp>
        <p:nvSpPr>
          <p:cNvPr id="42" name="Rounded Rectangle 30">
            <a:extLst>
              <a:ext uri="{FF2B5EF4-FFF2-40B4-BE49-F238E27FC236}">
                <a16:creationId xmlns:a16="http://schemas.microsoft.com/office/drawing/2014/main" id="{0D0637A4-22BD-F300-D27B-193E9ACEB974}"/>
              </a:ext>
            </a:extLst>
          </p:cNvPr>
          <p:cNvSpPr/>
          <p:nvPr/>
        </p:nvSpPr>
        <p:spPr bwMode="auto">
          <a:xfrm>
            <a:off x="7611025" y="6299349"/>
            <a:ext cx="2027781" cy="482451"/>
          </a:xfrm>
          <a:prstGeom prst="roundRect">
            <a:avLst/>
          </a:prstGeom>
          <a:solidFill>
            <a:schemeClr val="accent1"/>
          </a:solidFill>
          <a:ln w="12700" cap="flat" cmpd="sng" algn="ctr">
            <a:noFill/>
            <a:prstDash val="solid"/>
            <a:round/>
            <a:headEnd type="none" w="med" len="med"/>
            <a:tailEnd type="none" w="med" len="med"/>
          </a:ln>
          <a:effectLst/>
        </p:spPr>
        <p:txBody>
          <a:bodyPr vert="horz" wrap="square" lIns="53429" tIns="26715" rIns="53429" bIns="26715" numCol="1" rtlCol="0" anchor="ctr" anchorCtr="0" compatLnSpc="1">
            <a:prstTxWarp prst="textNoShape">
              <a:avLst/>
            </a:prstTxWarp>
          </a:bodyPr>
          <a:lstStyle/>
          <a:p>
            <a:pPr algn="ctr" defTabSz="595561"/>
            <a:r>
              <a:rPr lang="en-US" dirty="0">
                <a:solidFill>
                  <a:schemeClr val="bg1"/>
                </a:solidFill>
                <a:latin typeface="Roboto Black" pitchFamily="2" charset="0"/>
                <a:ea typeface="Roboto Black" pitchFamily="2" charset="0"/>
              </a:rPr>
              <a:t>Final Portfolio</a:t>
            </a:r>
          </a:p>
        </p:txBody>
      </p:sp>
      <p:sp>
        <p:nvSpPr>
          <p:cNvPr id="43" name="Rounded Rectangle 30">
            <a:extLst>
              <a:ext uri="{FF2B5EF4-FFF2-40B4-BE49-F238E27FC236}">
                <a16:creationId xmlns:a16="http://schemas.microsoft.com/office/drawing/2014/main" id="{2FEDF498-3494-9842-4655-210E39099F88}"/>
              </a:ext>
            </a:extLst>
          </p:cNvPr>
          <p:cNvSpPr/>
          <p:nvPr/>
        </p:nvSpPr>
        <p:spPr bwMode="auto">
          <a:xfrm>
            <a:off x="10802146" y="6299349"/>
            <a:ext cx="2027781" cy="482451"/>
          </a:xfrm>
          <a:prstGeom prst="roundRect">
            <a:avLst/>
          </a:prstGeom>
          <a:solidFill>
            <a:schemeClr val="accent1"/>
          </a:solidFill>
          <a:ln w="12700" cap="flat" cmpd="sng" algn="ctr">
            <a:noFill/>
            <a:prstDash val="solid"/>
            <a:round/>
            <a:headEnd type="none" w="med" len="med"/>
            <a:tailEnd type="none" w="med" len="med"/>
          </a:ln>
          <a:effectLst/>
        </p:spPr>
        <p:txBody>
          <a:bodyPr vert="horz" wrap="square" lIns="53429" tIns="26715" rIns="53429" bIns="26715" numCol="1" rtlCol="0" anchor="ctr" anchorCtr="0" compatLnSpc="1">
            <a:prstTxWarp prst="textNoShape">
              <a:avLst/>
            </a:prstTxWarp>
          </a:bodyPr>
          <a:lstStyle/>
          <a:p>
            <a:pPr algn="ctr" defTabSz="595561"/>
            <a:r>
              <a:rPr lang="en-US" dirty="0">
                <a:solidFill>
                  <a:schemeClr val="bg1"/>
                </a:solidFill>
                <a:latin typeface="Roboto Black" pitchFamily="2" charset="0"/>
                <a:ea typeface="Roboto Black" pitchFamily="2" charset="0"/>
              </a:rPr>
              <a:t>Final Portfolio</a:t>
            </a:r>
          </a:p>
        </p:txBody>
      </p:sp>
      <p:sp>
        <p:nvSpPr>
          <p:cNvPr id="44" name="Left Bracket 43">
            <a:extLst>
              <a:ext uri="{FF2B5EF4-FFF2-40B4-BE49-F238E27FC236}">
                <a16:creationId xmlns:a16="http://schemas.microsoft.com/office/drawing/2014/main" id="{A897F981-F0F6-88A8-C583-3DF320AD0F38}"/>
              </a:ext>
            </a:extLst>
          </p:cNvPr>
          <p:cNvSpPr/>
          <p:nvPr/>
        </p:nvSpPr>
        <p:spPr>
          <a:xfrm rot="16200000">
            <a:off x="7861788" y="1294923"/>
            <a:ext cx="96623" cy="2538951"/>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92"/>
          </a:p>
        </p:txBody>
      </p:sp>
      <p:sp>
        <p:nvSpPr>
          <p:cNvPr id="45" name="Left Bracket 44">
            <a:extLst>
              <a:ext uri="{FF2B5EF4-FFF2-40B4-BE49-F238E27FC236}">
                <a16:creationId xmlns:a16="http://schemas.microsoft.com/office/drawing/2014/main" id="{9EAE831F-902F-8185-82FB-7B0CB3AD702E}"/>
              </a:ext>
            </a:extLst>
          </p:cNvPr>
          <p:cNvSpPr/>
          <p:nvPr/>
        </p:nvSpPr>
        <p:spPr>
          <a:xfrm rot="16200000">
            <a:off x="11064203" y="1294923"/>
            <a:ext cx="96623" cy="2538951"/>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92"/>
          </a:p>
        </p:txBody>
      </p:sp>
      <p:cxnSp>
        <p:nvCxnSpPr>
          <p:cNvPr id="46" name="Straight Connector 45">
            <a:extLst>
              <a:ext uri="{FF2B5EF4-FFF2-40B4-BE49-F238E27FC236}">
                <a16:creationId xmlns:a16="http://schemas.microsoft.com/office/drawing/2014/main" id="{0791C9B6-4F6E-B876-C164-DD60EFA8B588}"/>
              </a:ext>
            </a:extLst>
          </p:cNvPr>
          <p:cNvCxnSpPr>
            <a:cxnSpLocks/>
          </p:cNvCxnSpPr>
          <p:nvPr/>
        </p:nvCxnSpPr>
        <p:spPr>
          <a:xfrm>
            <a:off x="4027320" y="3872155"/>
            <a:ext cx="140647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A0190C-139F-F104-7DDB-054B53E29802}"/>
              </a:ext>
            </a:extLst>
          </p:cNvPr>
          <p:cNvCxnSpPr>
            <a:cxnSpLocks/>
          </p:cNvCxnSpPr>
          <p:nvPr/>
        </p:nvCxnSpPr>
        <p:spPr>
          <a:xfrm>
            <a:off x="7214468" y="3872155"/>
            <a:ext cx="141024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FE1F620-4D1F-25BB-689A-F296042A77B8}"/>
              </a:ext>
            </a:extLst>
          </p:cNvPr>
          <p:cNvCxnSpPr>
            <a:cxnSpLocks/>
          </p:cNvCxnSpPr>
          <p:nvPr/>
        </p:nvCxnSpPr>
        <p:spPr>
          <a:xfrm>
            <a:off x="10413796" y="3872155"/>
            <a:ext cx="141024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5E9433F2-C400-D879-79ED-AA9ECF0187F6}"/>
              </a:ext>
            </a:extLst>
          </p:cNvPr>
          <p:cNvSpPr/>
          <p:nvPr/>
        </p:nvSpPr>
        <p:spPr>
          <a:xfrm>
            <a:off x="8393700" y="4013906"/>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50" name="Oval 49">
            <a:extLst>
              <a:ext uri="{FF2B5EF4-FFF2-40B4-BE49-F238E27FC236}">
                <a16:creationId xmlns:a16="http://schemas.microsoft.com/office/drawing/2014/main" id="{49C5DA1C-A155-E89D-C7DE-E7B18FC3EF36}"/>
              </a:ext>
            </a:extLst>
          </p:cNvPr>
          <p:cNvSpPr/>
          <p:nvPr/>
        </p:nvSpPr>
        <p:spPr>
          <a:xfrm>
            <a:off x="6983420" y="4015675"/>
            <a:ext cx="478920" cy="47891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pPr algn="ctr"/>
            <a:r>
              <a:rPr lang="en-GB" sz="2400" dirty="0">
                <a:latin typeface="Roboto Black" pitchFamily="2" charset="0"/>
                <a:ea typeface="Roboto Black" pitchFamily="2" charset="0"/>
              </a:rPr>
              <a:t>X</a:t>
            </a:r>
          </a:p>
        </p:txBody>
      </p:sp>
      <p:sp>
        <p:nvSpPr>
          <p:cNvPr id="51" name="Oval 50">
            <a:extLst>
              <a:ext uri="{FF2B5EF4-FFF2-40B4-BE49-F238E27FC236}">
                <a16:creationId xmlns:a16="http://schemas.microsoft.com/office/drawing/2014/main" id="{E20D3E90-1F16-E6DE-7F4D-B3797F2FCC7E}"/>
              </a:ext>
            </a:extLst>
          </p:cNvPr>
          <p:cNvSpPr/>
          <p:nvPr/>
        </p:nvSpPr>
        <p:spPr>
          <a:xfrm>
            <a:off x="8393700" y="4763314"/>
            <a:ext cx="482451" cy="482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r>
              <a:rPr lang="en-US" sz="2400" b="1" dirty="0">
                <a:solidFill>
                  <a:schemeClr val="bg1"/>
                </a:solidFill>
                <a:latin typeface="Roboto Black" pitchFamily="2" charset="0"/>
                <a:ea typeface="Roboto Black" pitchFamily="2" charset="0"/>
                <a:sym typeface="Wingdings" panose="05000000000000000000" pitchFamily="2" charset="2"/>
              </a:rPr>
              <a:t></a:t>
            </a:r>
            <a:endParaRPr lang="en-US" sz="2400" b="1" dirty="0">
              <a:solidFill>
                <a:schemeClr val="bg1"/>
              </a:solidFill>
              <a:latin typeface="Roboto Black" pitchFamily="2" charset="0"/>
              <a:ea typeface="Roboto Black" pitchFamily="2" charset="0"/>
            </a:endParaRPr>
          </a:p>
        </p:txBody>
      </p:sp>
      <p:sp>
        <p:nvSpPr>
          <p:cNvPr id="52" name="Oval 51">
            <a:extLst>
              <a:ext uri="{FF2B5EF4-FFF2-40B4-BE49-F238E27FC236}">
                <a16:creationId xmlns:a16="http://schemas.microsoft.com/office/drawing/2014/main" id="{B8562337-CD5E-5746-2858-B1DF4FD8CB66}"/>
              </a:ext>
            </a:extLst>
          </p:cNvPr>
          <p:cNvSpPr/>
          <p:nvPr/>
        </p:nvSpPr>
        <p:spPr>
          <a:xfrm>
            <a:off x="8393700" y="5512722"/>
            <a:ext cx="482451" cy="48245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553" tIns="30276" rIns="60553" bIns="30276" numCol="1" spcCol="0" rtlCol="0" fromWordArt="0" anchor="ctr" anchorCtr="0" forceAA="0" compatLnSpc="1">
            <a:prstTxWarp prst="textNoShape">
              <a:avLst/>
            </a:prstTxWarp>
            <a:noAutofit/>
          </a:bodyPr>
          <a:lstStyle/>
          <a:p>
            <a:pPr algn="ctr"/>
            <a:r>
              <a:rPr lang="en-GB" sz="2400" dirty="0">
                <a:latin typeface="Roboto Black" pitchFamily="2" charset="0"/>
                <a:ea typeface="Roboto Black" pitchFamily="2" charset="0"/>
              </a:rPr>
              <a:t>–</a:t>
            </a:r>
          </a:p>
        </p:txBody>
      </p:sp>
    </p:spTree>
    <p:extLst>
      <p:ext uri="{BB962C8B-B14F-4D97-AF65-F5344CB8AC3E}">
        <p14:creationId xmlns:p14="http://schemas.microsoft.com/office/powerpoint/2010/main" val="33481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36DD-1E87-53D4-8761-C69D3E2ABA21}"/>
              </a:ext>
            </a:extLst>
          </p:cNvPr>
          <p:cNvSpPr>
            <a:spLocks noGrp="1"/>
          </p:cNvSpPr>
          <p:nvPr>
            <p:ph type="title"/>
          </p:nvPr>
        </p:nvSpPr>
        <p:spPr/>
        <p:txBody>
          <a:bodyPr/>
          <a:lstStyle/>
          <a:p>
            <a:r>
              <a:rPr lang="en-US" dirty="0"/>
              <a:t>Why has China fallen out of favor?</a:t>
            </a:r>
          </a:p>
        </p:txBody>
      </p:sp>
      <p:sp>
        <p:nvSpPr>
          <p:cNvPr id="3" name="Content Placeholder 2">
            <a:extLst>
              <a:ext uri="{FF2B5EF4-FFF2-40B4-BE49-F238E27FC236}">
                <a16:creationId xmlns:a16="http://schemas.microsoft.com/office/drawing/2014/main" id="{B52E26F0-94C1-FC85-3903-A374BB307E79}"/>
              </a:ext>
            </a:extLst>
          </p:cNvPr>
          <p:cNvSpPr>
            <a:spLocks noGrp="1"/>
          </p:cNvSpPr>
          <p:nvPr>
            <p:ph idx="1"/>
          </p:nvPr>
        </p:nvSpPr>
        <p:spPr>
          <a:xfrm>
            <a:off x="1436536" y="1824039"/>
            <a:ext cx="10943030" cy="4349750"/>
          </a:xfrm>
        </p:spPr>
        <p:txBody>
          <a:bodyPr/>
          <a:lstStyle/>
          <a:p>
            <a:r>
              <a:rPr lang="en-US" sz="2000" dirty="0"/>
              <a:t>Let’s look at why China succeeded from 1978-2014 and what's changed now?</a:t>
            </a:r>
          </a:p>
          <a:p>
            <a:pPr lvl="1"/>
            <a:r>
              <a:rPr lang="en-US" sz="1800" dirty="0"/>
              <a:t>Demographics – labor force growth has gone from positive to negative as a result of one child policy</a:t>
            </a:r>
          </a:p>
          <a:p>
            <a:pPr lvl="1"/>
            <a:r>
              <a:rPr lang="en-US" sz="1800" dirty="0"/>
              <a:t>Capitalism – Deng set in motion a shift away from state ownership and encouraged private investment. Xi has reversed that trend</a:t>
            </a:r>
          </a:p>
          <a:p>
            <a:pPr lvl="1"/>
            <a:r>
              <a:rPr lang="en-US" sz="1800" dirty="0"/>
              <a:t>Access to global markets – Nixon opened up global markets and WTO massively increased that access. Now both imports and exports are being restricted by the West</a:t>
            </a:r>
          </a:p>
          <a:p>
            <a:pPr lvl="1"/>
            <a:r>
              <a:rPr lang="en-US" sz="1800" dirty="0"/>
              <a:t>Competence – economic decision making shifted from the collective wisdom of the Mandarins to Xi</a:t>
            </a:r>
          </a:p>
          <a:p>
            <a:pPr lvl="1"/>
            <a:r>
              <a:rPr lang="en-US" sz="1800" dirty="0"/>
              <a:t>Covid</a:t>
            </a:r>
          </a:p>
          <a:p>
            <a:pPr lvl="1"/>
            <a:r>
              <a:rPr lang="en-US" sz="1800" dirty="0"/>
              <a:t>Killing the golden geese (a work in progress)</a:t>
            </a:r>
          </a:p>
          <a:p>
            <a:pPr lvl="1"/>
            <a:r>
              <a:rPr lang="en-US" sz="1800" dirty="0"/>
              <a:t>Housing</a:t>
            </a:r>
          </a:p>
          <a:p>
            <a:pPr lvl="1"/>
            <a:r>
              <a:rPr lang="en-US" sz="1800" dirty="0"/>
              <a:t>And the biggest failure of all – Hong Kong</a:t>
            </a:r>
          </a:p>
        </p:txBody>
      </p:sp>
      <p:sp>
        <p:nvSpPr>
          <p:cNvPr id="4" name="Text Placeholder 3">
            <a:extLst>
              <a:ext uri="{FF2B5EF4-FFF2-40B4-BE49-F238E27FC236}">
                <a16:creationId xmlns:a16="http://schemas.microsoft.com/office/drawing/2014/main" id="{4FF515BF-2A27-45FB-C466-6802C31BD47B}"/>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5648645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55006-DB1E-4F91-5884-396FECD32CE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A4B3E6A4-E3AD-C55B-9846-8EBCC1D6203F}"/>
              </a:ext>
            </a:extLst>
          </p:cNvPr>
          <p:cNvSpPr>
            <a:spLocks noGrp="1"/>
          </p:cNvSpPr>
          <p:nvPr>
            <p:ph type="title"/>
          </p:nvPr>
        </p:nvSpPr>
        <p:spPr/>
        <p:txBody>
          <a:bodyPr/>
          <a:lstStyle/>
          <a:p>
            <a:r>
              <a:rPr lang="en-US" dirty="0"/>
              <a:t>Tailwinds for Select Emerging and Multinational Companies</a:t>
            </a:r>
          </a:p>
        </p:txBody>
      </p:sp>
      <p:sp>
        <p:nvSpPr>
          <p:cNvPr id="5" name="Freeform: Shape 4">
            <a:extLst>
              <a:ext uri="{FF2B5EF4-FFF2-40B4-BE49-F238E27FC236}">
                <a16:creationId xmlns:a16="http://schemas.microsoft.com/office/drawing/2014/main" id="{359A57D0-40C6-7B6E-14DD-9D22397D87E4}"/>
              </a:ext>
            </a:extLst>
          </p:cNvPr>
          <p:cNvSpPr/>
          <p:nvPr/>
        </p:nvSpPr>
        <p:spPr>
          <a:xfrm>
            <a:off x="6037146" y="1451215"/>
            <a:ext cx="1755132" cy="1755132"/>
          </a:xfrm>
          <a:custGeom>
            <a:avLst/>
            <a:gdLst>
              <a:gd name="connsiteX0" fmla="*/ 0 w 1348978"/>
              <a:gd name="connsiteY0" fmla="*/ 674489 h 1348978"/>
              <a:gd name="connsiteX1" fmla="*/ 674489 w 1348978"/>
              <a:gd name="connsiteY1" fmla="*/ 0 h 1348978"/>
              <a:gd name="connsiteX2" fmla="*/ 1348978 w 1348978"/>
              <a:gd name="connsiteY2" fmla="*/ 674489 h 1348978"/>
              <a:gd name="connsiteX3" fmla="*/ 674489 w 1348978"/>
              <a:gd name="connsiteY3" fmla="*/ 1348978 h 1348978"/>
              <a:gd name="connsiteX4" fmla="*/ 0 w 1348978"/>
              <a:gd name="connsiteY4" fmla="*/ 674489 h 134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978" h="1348978">
                <a:moveTo>
                  <a:pt x="0" y="674489"/>
                </a:moveTo>
                <a:cubicBezTo>
                  <a:pt x="0" y="301979"/>
                  <a:pt x="301979" y="0"/>
                  <a:pt x="674489" y="0"/>
                </a:cubicBezTo>
                <a:cubicBezTo>
                  <a:pt x="1046999" y="0"/>
                  <a:pt x="1348978" y="301979"/>
                  <a:pt x="1348978" y="674489"/>
                </a:cubicBezTo>
                <a:cubicBezTo>
                  <a:pt x="1348978" y="1046999"/>
                  <a:pt x="1046999" y="1348978"/>
                  <a:pt x="674489" y="1348978"/>
                </a:cubicBezTo>
                <a:cubicBezTo>
                  <a:pt x="301979" y="1348978"/>
                  <a:pt x="0" y="1046999"/>
                  <a:pt x="0" y="674489"/>
                </a:cubicBezTo>
                <a:close/>
              </a:path>
            </a:pathLst>
          </a:custGeom>
          <a:solidFill>
            <a:schemeClr val="accent3">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1523" tIns="211523" rIns="211523" bIns="211523" numCol="1" spcCol="1270" anchor="ctr" anchorCtr="0">
            <a:noAutofit/>
          </a:bodyPr>
          <a:lstStyle/>
          <a:p>
            <a:pPr marL="0" lvl="0" indent="0" algn="ctr" defTabSz="488950">
              <a:lnSpc>
                <a:spcPct val="90000"/>
              </a:lnSpc>
              <a:spcBef>
                <a:spcPct val="0"/>
              </a:spcBef>
              <a:spcAft>
                <a:spcPct val="35000"/>
              </a:spcAft>
              <a:buNone/>
            </a:pPr>
            <a:r>
              <a:rPr lang="en-US" sz="1600" kern="1200" dirty="0">
                <a:latin typeface="Roboto Black" pitchFamily="2" charset="0"/>
                <a:ea typeface="Roboto Black" pitchFamily="2" charset="0"/>
              </a:rPr>
              <a:t>Market Share Gain from Chinese Competitors</a:t>
            </a:r>
          </a:p>
        </p:txBody>
      </p:sp>
      <p:sp>
        <p:nvSpPr>
          <p:cNvPr id="6" name="Freeform: Shape 5">
            <a:extLst>
              <a:ext uri="{FF2B5EF4-FFF2-40B4-BE49-F238E27FC236}">
                <a16:creationId xmlns:a16="http://schemas.microsoft.com/office/drawing/2014/main" id="{394733B9-CF2A-61C7-F164-0B819F760704}"/>
              </a:ext>
            </a:extLst>
          </p:cNvPr>
          <p:cNvSpPr/>
          <p:nvPr/>
        </p:nvSpPr>
        <p:spPr>
          <a:xfrm>
            <a:off x="8243241" y="2822963"/>
            <a:ext cx="1755132" cy="1755132"/>
          </a:xfrm>
          <a:custGeom>
            <a:avLst/>
            <a:gdLst>
              <a:gd name="connsiteX0" fmla="*/ 0 w 1348978"/>
              <a:gd name="connsiteY0" fmla="*/ 674489 h 1348978"/>
              <a:gd name="connsiteX1" fmla="*/ 674489 w 1348978"/>
              <a:gd name="connsiteY1" fmla="*/ 0 h 1348978"/>
              <a:gd name="connsiteX2" fmla="*/ 1348978 w 1348978"/>
              <a:gd name="connsiteY2" fmla="*/ 674489 h 1348978"/>
              <a:gd name="connsiteX3" fmla="*/ 674489 w 1348978"/>
              <a:gd name="connsiteY3" fmla="*/ 1348978 h 1348978"/>
              <a:gd name="connsiteX4" fmla="*/ 0 w 1348978"/>
              <a:gd name="connsiteY4" fmla="*/ 674489 h 134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978" h="1348978">
                <a:moveTo>
                  <a:pt x="0" y="674489"/>
                </a:moveTo>
                <a:cubicBezTo>
                  <a:pt x="0" y="301979"/>
                  <a:pt x="301979" y="0"/>
                  <a:pt x="674489" y="0"/>
                </a:cubicBezTo>
                <a:cubicBezTo>
                  <a:pt x="1046999" y="0"/>
                  <a:pt x="1348978" y="301979"/>
                  <a:pt x="1348978" y="674489"/>
                </a:cubicBezTo>
                <a:cubicBezTo>
                  <a:pt x="1348978" y="1046999"/>
                  <a:pt x="1046999" y="1348978"/>
                  <a:pt x="674489" y="1348978"/>
                </a:cubicBezTo>
                <a:cubicBezTo>
                  <a:pt x="301979" y="1348978"/>
                  <a:pt x="0" y="1046999"/>
                  <a:pt x="0" y="674489"/>
                </a:cubicBezTo>
                <a:close/>
              </a:path>
            </a:pathLst>
          </a:custGeom>
          <a:solidFill>
            <a:schemeClr val="accent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1523" tIns="211523" rIns="211523" bIns="211523" numCol="1" spcCol="1270" anchor="ctr" anchorCtr="0">
            <a:noAutofit/>
          </a:bodyPr>
          <a:lstStyle/>
          <a:p>
            <a:pPr marL="0" lvl="0" indent="0" algn="ctr" defTabSz="488950">
              <a:lnSpc>
                <a:spcPct val="90000"/>
              </a:lnSpc>
              <a:spcBef>
                <a:spcPct val="0"/>
              </a:spcBef>
              <a:spcAft>
                <a:spcPct val="35000"/>
              </a:spcAft>
              <a:buNone/>
            </a:pPr>
            <a:r>
              <a:rPr lang="en-US" sz="1600" kern="1200" dirty="0">
                <a:latin typeface="Roboto Black" pitchFamily="2" charset="0"/>
                <a:ea typeface="Roboto Black" pitchFamily="2" charset="0"/>
              </a:rPr>
              <a:t>Increased Demand of Industrial Park</a:t>
            </a:r>
          </a:p>
        </p:txBody>
      </p:sp>
      <p:sp>
        <p:nvSpPr>
          <p:cNvPr id="7" name="Freeform: Shape 6">
            <a:extLst>
              <a:ext uri="{FF2B5EF4-FFF2-40B4-BE49-F238E27FC236}">
                <a16:creationId xmlns:a16="http://schemas.microsoft.com/office/drawing/2014/main" id="{090C31BF-4F5F-06B5-4D0E-A6C71DFE070A}"/>
              </a:ext>
            </a:extLst>
          </p:cNvPr>
          <p:cNvSpPr/>
          <p:nvPr/>
        </p:nvSpPr>
        <p:spPr>
          <a:xfrm>
            <a:off x="7283537" y="5025674"/>
            <a:ext cx="1755132" cy="1755132"/>
          </a:xfrm>
          <a:custGeom>
            <a:avLst/>
            <a:gdLst>
              <a:gd name="connsiteX0" fmla="*/ 0 w 1348978"/>
              <a:gd name="connsiteY0" fmla="*/ 674489 h 1348978"/>
              <a:gd name="connsiteX1" fmla="*/ 674489 w 1348978"/>
              <a:gd name="connsiteY1" fmla="*/ 0 h 1348978"/>
              <a:gd name="connsiteX2" fmla="*/ 1348978 w 1348978"/>
              <a:gd name="connsiteY2" fmla="*/ 674489 h 1348978"/>
              <a:gd name="connsiteX3" fmla="*/ 674489 w 1348978"/>
              <a:gd name="connsiteY3" fmla="*/ 1348978 h 1348978"/>
              <a:gd name="connsiteX4" fmla="*/ 0 w 1348978"/>
              <a:gd name="connsiteY4" fmla="*/ 674489 h 134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978" h="1348978">
                <a:moveTo>
                  <a:pt x="0" y="674489"/>
                </a:moveTo>
                <a:cubicBezTo>
                  <a:pt x="0" y="301979"/>
                  <a:pt x="301979" y="0"/>
                  <a:pt x="674489" y="0"/>
                </a:cubicBezTo>
                <a:cubicBezTo>
                  <a:pt x="1046999" y="0"/>
                  <a:pt x="1348978" y="301979"/>
                  <a:pt x="1348978" y="674489"/>
                </a:cubicBezTo>
                <a:cubicBezTo>
                  <a:pt x="1348978" y="1046999"/>
                  <a:pt x="1046999" y="1348978"/>
                  <a:pt x="674489" y="1348978"/>
                </a:cubicBezTo>
                <a:cubicBezTo>
                  <a:pt x="301979" y="1348978"/>
                  <a:pt x="0" y="1046999"/>
                  <a:pt x="0" y="674489"/>
                </a:cubicBez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1523" tIns="211523" rIns="211523" bIns="211523" numCol="1" spcCol="1270" anchor="ctr" anchorCtr="0">
            <a:noAutofit/>
          </a:bodyPr>
          <a:lstStyle/>
          <a:p>
            <a:pPr marL="0" lvl="0" indent="0" algn="ctr" defTabSz="488950">
              <a:lnSpc>
                <a:spcPct val="90000"/>
              </a:lnSpc>
              <a:spcBef>
                <a:spcPct val="0"/>
              </a:spcBef>
              <a:spcAft>
                <a:spcPct val="35000"/>
              </a:spcAft>
              <a:buNone/>
            </a:pPr>
            <a:r>
              <a:rPr lang="en-US" sz="1600" kern="1200" dirty="0">
                <a:latin typeface="Roboto Black" pitchFamily="2" charset="0"/>
                <a:ea typeface="Roboto Black" pitchFamily="2" charset="0"/>
              </a:rPr>
              <a:t>Increase in Global Capital Expenditure</a:t>
            </a:r>
          </a:p>
        </p:txBody>
      </p:sp>
      <p:sp>
        <p:nvSpPr>
          <p:cNvPr id="8" name="Freeform: Shape 7">
            <a:extLst>
              <a:ext uri="{FF2B5EF4-FFF2-40B4-BE49-F238E27FC236}">
                <a16:creationId xmlns:a16="http://schemas.microsoft.com/office/drawing/2014/main" id="{740D0B2C-0828-B339-AFA6-96FBC84092B3}"/>
              </a:ext>
            </a:extLst>
          </p:cNvPr>
          <p:cNvSpPr/>
          <p:nvPr/>
        </p:nvSpPr>
        <p:spPr>
          <a:xfrm>
            <a:off x="4798706" y="5025674"/>
            <a:ext cx="1755132" cy="1755132"/>
          </a:xfrm>
          <a:custGeom>
            <a:avLst/>
            <a:gdLst>
              <a:gd name="connsiteX0" fmla="*/ 0 w 1348978"/>
              <a:gd name="connsiteY0" fmla="*/ 674489 h 1348978"/>
              <a:gd name="connsiteX1" fmla="*/ 674489 w 1348978"/>
              <a:gd name="connsiteY1" fmla="*/ 0 h 1348978"/>
              <a:gd name="connsiteX2" fmla="*/ 1348978 w 1348978"/>
              <a:gd name="connsiteY2" fmla="*/ 674489 h 1348978"/>
              <a:gd name="connsiteX3" fmla="*/ 674489 w 1348978"/>
              <a:gd name="connsiteY3" fmla="*/ 1348978 h 1348978"/>
              <a:gd name="connsiteX4" fmla="*/ 0 w 1348978"/>
              <a:gd name="connsiteY4" fmla="*/ 674489 h 134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978" h="1348978">
                <a:moveTo>
                  <a:pt x="0" y="674489"/>
                </a:moveTo>
                <a:cubicBezTo>
                  <a:pt x="0" y="301979"/>
                  <a:pt x="301979" y="0"/>
                  <a:pt x="674489" y="0"/>
                </a:cubicBezTo>
                <a:cubicBezTo>
                  <a:pt x="1046999" y="0"/>
                  <a:pt x="1348978" y="301979"/>
                  <a:pt x="1348978" y="674489"/>
                </a:cubicBezTo>
                <a:cubicBezTo>
                  <a:pt x="1348978" y="1046999"/>
                  <a:pt x="1046999" y="1348978"/>
                  <a:pt x="674489" y="1348978"/>
                </a:cubicBezTo>
                <a:cubicBezTo>
                  <a:pt x="301979" y="1348978"/>
                  <a:pt x="0" y="1046999"/>
                  <a:pt x="0" y="674489"/>
                </a:cubicBezTo>
                <a:close/>
              </a:path>
            </a:pathLst>
          </a:custGeom>
          <a:solidFill>
            <a:schemeClr val="accent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1523" tIns="211523" rIns="211523" bIns="211523" numCol="1" spcCol="1270" anchor="ctr" anchorCtr="0">
            <a:noAutofit/>
          </a:bodyPr>
          <a:lstStyle/>
          <a:p>
            <a:pPr marL="0" lvl="0" indent="0" algn="ctr" defTabSz="488950">
              <a:lnSpc>
                <a:spcPct val="90000"/>
              </a:lnSpc>
              <a:spcBef>
                <a:spcPct val="0"/>
              </a:spcBef>
              <a:spcAft>
                <a:spcPct val="35000"/>
              </a:spcAft>
              <a:buNone/>
            </a:pPr>
            <a:r>
              <a:rPr lang="en-US" sz="1600" kern="1200" dirty="0">
                <a:latin typeface="Roboto Black" pitchFamily="2" charset="0"/>
                <a:ea typeface="Roboto Black" pitchFamily="2" charset="0"/>
              </a:rPr>
              <a:t>Rise in Industrial Activity</a:t>
            </a:r>
          </a:p>
        </p:txBody>
      </p:sp>
      <p:sp>
        <p:nvSpPr>
          <p:cNvPr id="9" name="Freeform: Shape 8">
            <a:extLst>
              <a:ext uri="{FF2B5EF4-FFF2-40B4-BE49-F238E27FC236}">
                <a16:creationId xmlns:a16="http://schemas.microsoft.com/office/drawing/2014/main" id="{68C22D5F-DA4A-8E05-3007-34E7363CD967}"/>
              </a:ext>
            </a:extLst>
          </p:cNvPr>
          <p:cNvSpPr/>
          <p:nvPr/>
        </p:nvSpPr>
        <p:spPr>
          <a:xfrm>
            <a:off x="3823608" y="2822963"/>
            <a:ext cx="1755132" cy="1755132"/>
          </a:xfrm>
          <a:custGeom>
            <a:avLst/>
            <a:gdLst>
              <a:gd name="connsiteX0" fmla="*/ 0 w 1348978"/>
              <a:gd name="connsiteY0" fmla="*/ 674489 h 1348978"/>
              <a:gd name="connsiteX1" fmla="*/ 674489 w 1348978"/>
              <a:gd name="connsiteY1" fmla="*/ 0 h 1348978"/>
              <a:gd name="connsiteX2" fmla="*/ 1348978 w 1348978"/>
              <a:gd name="connsiteY2" fmla="*/ 674489 h 1348978"/>
              <a:gd name="connsiteX3" fmla="*/ 674489 w 1348978"/>
              <a:gd name="connsiteY3" fmla="*/ 1348978 h 1348978"/>
              <a:gd name="connsiteX4" fmla="*/ 0 w 1348978"/>
              <a:gd name="connsiteY4" fmla="*/ 674489 h 1348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978" h="1348978">
                <a:moveTo>
                  <a:pt x="0" y="674489"/>
                </a:moveTo>
                <a:cubicBezTo>
                  <a:pt x="0" y="301979"/>
                  <a:pt x="301979" y="0"/>
                  <a:pt x="674489" y="0"/>
                </a:cubicBezTo>
                <a:cubicBezTo>
                  <a:pt x="1046999" y="0"/>
                  <a:pt x="1348978" y="301979"/>
                  <a:pt x="1348978" y="674489"/>
                </a:cubicBezTo>
                <a:cubicBezTo>
                  <a:pt x="1348978" y="1046999"/>
                  <a:pt x="1046999" y="1348978"/>
                  <a:pt x="674489" y="1348978"/>
                </a:cubicBezTo>
                <a:cubicBezTo>
                  <a:pt x="301979" y="1348978"/>
                  <a:pt x="0" y="1046999"/>
                  <a:pt x="0" y="674489"/>
                </a:cubicBez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1523" tIns="211523" rIns="211523" bIns="211523" numCol="1" spcCol="1270" anchor="ctr" anchorCtr="0">
            <a:noAutofit/>
          </a:bodyPr>
          <a:lstStyle/>
          <a:p>
            <a:pPr marL="0" lvl="0" indent="0" algn="ctr" defTabSz="488950">
              <a:lnSpc>
                <a:spcPct val="90000"/>
              </a:lnSpc>
              <a:spcBef>
                <a:spcPct val="0"/>
              </a:spcBef>
              <a:spcAft>
                <a:spcPct val="35000"/>
              </a:spcAft>
              <a:buNone/>
            </a:pPr>
            <a:r>
              <a:rPr lang="en-US" sz="1600" kern="1200" dirty="0">
                <a:latin typeface="Roboto Black" pitchFamily="2" charset="0"/>
                <a:ea typeface="Roboto Black" pitchFamily="2" charset="0"/>
              </a:rPr>
              <a:t>Higher Economic Growth Due to Nearshoring</a:t>
            </a:r>
          </a:p>
        </p:txBody>
      </p:sp>
      <p:sp>
        <p:nvSpPr>
          <p:cNvPr id="10" name="TextBox 9">
            <a:extLst>
              <a:ext uri="{FF2B5EF4-FFF2-40B4-BE49-F238E27FC236}">
                <a16:creationId xmlns:a16="http://schemas.microsoft.com/office/drawing/2014/main" id="{BA9D8E34-4942-BBE5-5737-7E0966721D41}"/>
              </a:ext>
            </a:extLst>
          </p:cNvPr>
          <p:cNvSpPr txBox="1"/>
          <p:nvPr/>
        </p:nvSpPr>
        <p:spPr>
          <a:xfrm>
            <a:off x="5527885" y="3674283"/>
            <a:ext cx="2765326" cy="830997"/>
          </a:xfrm>
          <a:prstGeom prst="rect">
            <a:avLst/>
          </a:prstGeom>
          <a:noFill/>
        </p:spPr>
        <p:txBody>
          <a:bodyPr wrap="square" rtlCol="0">
            <a:spAutoFit/>
          </a:bodyPr>
          <a:lstStyle/>
          <a:p>
            <a:pPr algn="ctr"/>
            <a:r>
              <a:rPr lang="en-US" sz="2400" dirty="0">
                <a:solidFill>
                  <a:schemeClr val="accent1"/>
                </a:solidFill>
                <a:latin typeface="Roboto Black" pitchFamily="2" charset="0"/>
                <a:ea typeface="Roboto Black" pitchFamily="2" charset="0"/>
              </a:rPr>
              <a:t>Companies benefiting from…</a:t>
            </a:r>
          </a:p>
        </p:txBody>
      </p:sp>
      <p:sp>
        <p:nvSpPr>
          <p:cNvPr id="11" name="Arrow: Right 10">
            <a:extLst>
              <a:ext uri="{FF2B5EF4-FFF2-40B4-BE49-F238E27FC236}">
                <a16:creationId xmlns:a16="http://schemas.microsoft.com/office/drawing/2014/main" id="{0E450EF5-A283-6099-D130-5A24BC9B857A}"/>
              </a:ext>
            </a:extLst>
          </p:cNvPr>
          <p:cNvSpPr/>
          <p:nvPr/>
        </p:nvSpPr>
        <p:spPr>
          <a:xfrm rot="11501914">
            <a:off x="5753253" y="3337855"/>
            <a:ext cx="392397" cy="3990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2" name="Arrow: Right 11">
            <a:extLst>
              <a:ext uri="{FF2B5EF4-FFF2-40B4-BE49-F238E27FC236}">
                <a16:creationId xmlns:a16="http://schemas.microsoft.com/office/drawing/2014/main" id="{FE104598-21AD-0BE2-8F18-9AE100A52847}"/>
              </a:ext>
            </a:extLst>
          </p:cNvPr>
          <p:cNvSpPr/>
          <p:nvPr/>
        </p:nvSpPr>
        <p:spPr>
          <a:xfrm rot="7519969">
            <a:off x="5908313" y="4571254"/>
            <a:ext cx="392397" cy="3990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3" name="Arrow: Right 12">
            <a:extLst>
              <a:ext uri="{FF2B5EF4-FFF2-40B4-BE49-F238E27FC236}">
                <a16:creationId xmlns:a16="http://schemas.microsoft.com/office/drawing/2014/main" id="{FEEE9E2A-53A9-CF6E-F1A4-59C8606A2E7F}"/>
              </a:ext>
            </a:extLst>
          </p:cNvPr>
          <p:cNvSpPr/>
          <p:nvPr/>
        </p:nvSpPr>
        <p:spPr>
          <a:xfrm rot="3783444">
            <a:off x="7596079" y="4581395"/>
            <a:ext cx="392397" cy="3990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4" name="Arrow: Right 13">
            <a:extLst>
              <a:ext uri="{FF2B5EF4-FFF2-40B4-BE49-F238E27FC236}">
                <a16:creationId xmlns:a16="http://schemas.microsoft.com/office/drawing/2014/main" id="{E7226DFA-6C35-2C3A-4A9D-163CECE70524}"/>
              </a:ext>
            </a:extLst>
          </p:cNvPr>
          <p:cNvSpPr/>
          <p:nvPr/>
        </p:nvSpPr>
        <p:spPr>
          <a:xfrm rot="16200000">
            <a:off x="6714791" y="3336682"/>
            <a:ext cx="392399" cy="399018"/>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5" name="Arrow: Right 14">
            <a:extLst>
              <a:ext uri="{FF2B5EF4-FFF2-40B4-BE49-F238E27FC236}">
                <a16:creationId xmlns:a16="http://schemas.microsoft.com/office/drawing/2014/main" id="{CD8807C3-E715-5C61-A684-E1CCA677F360}"/>
              </a:ext>
            </a:extLst>
          </p:cNvPr>
          <p:cNvSpPr/>
          <p:nvPr/>
        </p:nvSpPr>
        <p:spPr>
          <a:xfrm rot="10098086" flipH="1">
            <a:off x="7672701" y="3327427"/>
            <a:ext cx="392397" cy="399016"/>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4178011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DE64F7-10A6-60C6-80C2-BCB7A0B09DE0}"/>
              </a:ext>
            </a:extLst>
          </p:cNvPr>
          <p:cNvSpPr>
            <a:spLocks noGrp="1"/>
          </p:cNvSpPr>
          <p:nvPr>
            <p:ph type="title"/>
          </p:nvPr>
        </p:nvSpPr>
        <p:spPr/>
        <p:txBody>
          <a:bodyPr/>
          <a:lstStyle/>
          <a:p>
            <a:r>
              <a:rPr lang="en-US" dirty="0"/>
              <a:t>Mexico Real Estate: Vesta</a:t>
            </a:r>
          </a:p>
        </p:txBody>
      </p:sp>
      <p:sp>
        <p:nvSpPr>
          <p:cNvPr id="7" name="Text Placeholder 6">
            <a:extLst>
              <a:ext uri="{FF2B5EF4-FFF2-40B4-BE49-F238E27FC236}">
                <a16:creationId xmlns:a16="http://schemas.microsoft.com/office/drawing/2014/main" id="{EA3D161A-079E-1317-7DC0-5A751CE781B1}"/>
              </a:ext>
            </a:extLst>
          </p:cNvPr>
          <p:cNvSpPr>
            <a:spLocks noGrp="1"/>
          </p:cNvSpPr>
          <p:nvPr>
            <p:ph type="body" sz="quarter" idx="13"/>
          </p:nvPr>
        </p:nvSpPr>
        <p:spPr/>
        <p:txBody>
          <a:bodyPr/>
          <a:lstStyle/>
          <a:p>
            <a:endParaRPr lang="en-US"/>
          </a:p>
        </p:txBody>
      </p:sp>
      <p:grpSp>
        <p:nvGrpSpPr>
          <p:cNvPr id="10" name="Group 9">
            <a:extLst>
              <a:ext uri="{FF2B5EF4-FFF2-40B4-BE49-F238E27FC236}">
                <a16:creationId xmlns:a16="http://schemas.microsoft.com/office/drawing/2014/main" id="{7EE0666D-0EBB-8724-CB36-DAA21FA52195}"/>
              </a:ext>
            </a:extLst>
          </p:cNvPr>
          <p:cNvGrpSpPr/>
          <p:nvPr/>
        </p:nvGrpSpPr>
        <p:grpSpPr>
          <a:xfrm>
            <a:off x="2018912" y="1727326"/>
            <a:ext cx="9796725" cy="1072825"/>
            <a:chOff x="1939399" y="1727326"/>
            <a:chExt cx="9796725" cy="1072825"/>
          </a:xfrm>
        </p:grpSpPr>
        <p:sp>
          <p:nvSpPr>
            <p:cNvPr id="4" name="Content Placeholder 3">
              <a:extLst>
                <a:ext uri="{FF2B5EF4-FFF2-40B4-BE49-F238E27FC236}">
                  <a16:creationId xmlns:a16="http://schemas.microsoft.com/office/drawing/2014/main" id="{426C55BE-0028-0EA8-F4D1-7A60988B9BE7}"/>
                </a:ext>
              </a:extLst>
            </p:cNvPr>
            <p:cNvSpPr txBox="1">
              <a:spLocks/>
            </p:cNvSpPr>
            <p:nvPr/>
          </p:nvSpPr>
          <p:spPr>
            <a:xfrm>
              <a:off x="4813869" y="1727326"/>
              <a:ext cx="6922255" cy="1072825"/>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15960" lvl="1" indent="0">
                <a:buNone/>
              </a:pPr>
              <a:r>
                <a:rPr lang="en-US" dirty="0">
                  <a:latin typeface="Roboto" pitchFamily="2" charset="0"/>
                  <a:ea typeface="Roboto" pitchFamily="2" charset="0"/>
                </a:rPr>
                <a:t>Vesta is a fully integrated real estate owner, operator, and developer. It has one of the largest and most modern industrial portfolios in Mexico </a:t>
              </a:r>
            </a:p>
          </p:txBody>
        </p:sp>
        <p:pic>
          <p:nvPicPr>
            <p:cNvPr id="5" name="Picture 4">
              <a:extLst>
                <a:ext uri="{FF2B5EF4-FFF2-40B4-BE49-F238E27FC236}">
                  <a16:creationId xmlns:a16="http://schemas.microsoft.com/office/drawing/2014/main" id="{B1080A2D-1A16-70B4-81A8-9083D3A12178}"/>
                </a:ext>
              </a:extLst>
            </p:cNvPr>
            <p:cNvPicPr>
              <a:picLocks noChangeAspect="1"/>
            </p:cNvPicPr>
            <p:nvPr/>
          </p:nvPicPr>
          <p:blipFill>
            <a:blip r:embed="rId3"/>
            <a:stretch>
              <a:fillRect/>
            </a:stretch>
          </p:blipFill>
          <p:spPr>
            <a:xfrm>
              <a:off x="1939399" y="1816688"/>
              <a:ext cx="2793147" cy="839048"/>
            </a:xfrm>
            <a:prstGeom prst="rect">
              <a:avLst/>
            </a:prstGeom>
          </p:spPr>
        </p:pic>
      </p:grpSp>
      <p:sp>
        <p:nvSpPr>
          <p:cNvPr id="9" name="Content Placeholder 8">
            <a:extLst>
              <a:ext uri="{FF2B5EF4-FFF2-40B4-BE49-F238E27FC236}">
                <a16:creationId xmlns:a16="http://schemas.microsoft.com/office/drawing/2014/main" id="{86EC7002-8A49-2397-5E09-8FF633CF04B9}"/>
              </a:ext>
            </a:extLst>
          </p:cNvPr>
          <p:cNvSpPr>
            <a:spLocks noGrp="1"/>
          </p:cNvSpPr>
          <p:nvPr>
            <p:ph idx="1"/>
          </p:nvPr>
        </p:nvSpPr>
        <p:spPr>
          <a:xfrm>
            <a:off x="2349409" y="3112945"/>
            <a:ext cx="9124322" cy="3933906"/>
          </a:xfrm>
        </p:spPr>
        <p:txBody>
          <a:bodyPr/>
          <a:lstStyle/>
          <a:p>
            <a:r>
              <a:rPr lang="en-US" sz="2000" dirty="0"/>
              <a:t>THESIS</a:t>
            </a:r>
          </a:p>
          <a:p>
            <a:pPr lvl="1"/>
            <a:r>
              <a:rPr lang="en-US" sz="1800" dirty="0"/>
              <a:t>Exposure to mega trends – nearshoring and e-commerce</a:t>
            </a:r>
          </a:p>
          <a:p>
            <a:pPr lvl="1"/>
            <a:r>
              <a:rPr lang="en-US" sz="1800" dirty="0"/>
              <a:t>Alignment with minority shareholders unlike most other Mexican real estate stocks</a:t>
            </a:r>
          </a:p>
          <a:p>
            <a:pPr lvl="1"/>
            <a:r>
              <a:rPr lang="en-US" sz="1800" dirty="0"/>
              <a:t>Low-cost land bank built ahead of the curve</a:t>
            </a:r>
          </a:p>
          <a:p>
            <a:pPr lvl="1"/>
            <a:r>
              <a:rPr lang="en-US" sz="1800" dirty="0"/>
              <a:t>Stable and diversified client base lowering client concentration and credit risk</a:t>
            </a:r>
          </a:p>
          <a:p>
            <a:pPr lvl="1"/>
            <a:r>
              <a:rPr lang="en-US" sz="1800" dirty="0"/>
              <a:t>Attractive valuations in the context of higher spot rents and expansion plans</a:t>
            </a:r>
          </a:p>
          <a:p>
            <a:pPr lvl="1"/>
            <a:r>
              <a:rPr lang="en-US" sz="1800" dirty="0"/>
              <a:t>Significant advancement in ESG with green certifications for portfolio</a:t>
            </a:r>
          </a:p>
          <a:p>
            <a:pPr lvl="1"/>
            <a:r>
              <a:rPr lang="en-US" sz="1800" dirty="0"/>
              <a:t>Gradual progression from small cap indices to mainstream EM indices</a:t>
            </a:r>
          </a:p>
        </p:txBody>
      </p:sp>
    </p:spTree>
    <p:extLst>
      <p:ext uri="{BB962C8B-B14F-4D97-AF65-F5344CB8AC3E}">
        <p14:creationId xmlns:p14="http://schemas.microsoft.com/office/powerpoint/2010/main" val="3469246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B584163-B93A-011A-9C5E-30DF5BFB6458}"/>
              </a:ext>
            </a:extLst>
          </p:cNvPr>
          <p:cNvSpPr>
            <a:spLocks noGrp="1"/>
          </p:cNvSpPr>
          <p:nvPr>
            <p:ph type="body" sz="quarter" idx="14"/>
          </p:nvPr>
        </p:nvSpPr>
        <p:spPr/>
        <p:txBody>
          <a:bodyPr/>
          <a:lstStyle/>
          <a:p>
            <a:endParaRPr lang="en-US"/>
          </a:p>
        </p:txBody>
      </p:sp>
      <p:sp>
        <p:nvSpPr>
          <p:cNvPr id="7" name="Title 6">
            <a:extLst>
              <a:ext uri="{FF2B5EF4-FFF2-40B4-BE49-F238E27FC236}">
                <a16:creationId xmlns:a16="http://schemas.microsoft.com/office/drawing/2014/main" id="{3975E88B-8BF2-C247-90ED-BF8E7638261F}"/>
              </a:ext>
            </a:extLst>
          </p:cNvPr>
          <p:cNvSpPr>
            <a:spLocks noGrp="1"/>
          </p:cNvSpPr>
          <p:nvPr>
            <p:ph type="title"/>
          </p:nvPr>
        </p:nvSpPr>
        <p:spPr/>
        <p:txBody>
          <a:bodyPr/>
          <a:lstStyle/>
          <a:p>
            <a:r>
              <a:rPr lang="en-US" dirty="0"/>
              <a:t>VIETNAM REAL ESTATE EXAMPLE</a:t>
            </a:r>
          </a:p>
        </p:txBody>
      </p:sp>
      <p:sp>
        <p:nvSpPr>
          <p:cNvPr id="8" name="Text Placeholder 7">
            <a:extLst>
              <a:ext uri="{FF2B5EF4-FFF2-40B4-BE49-F238E27FC236}">
                <a16:creationId xmlns:a16="http://schemas.microsoft.com/office/drawing/2014/main" id="{77B0459E-601C-18D8-29A3-58A3D9BCCB61}"/>
              </a:ext>
            </a:extLst>
          </p:cNvPr>
          <p:cNvSpPr>
            <a:spLocks noGrp="1"/>
          </p:cNvSpPr>
          <p:nvPr>
            <p:ph type="body" sz="quarter" idx="13"/>
          </p:nvPr>
        </p:nvSpPr>
        <p:spPr/>
        <p:txBody>
          <a:bodyPr/>
          <a:lstStyle/>
          <a:p>
            <a:r>
              <a:rPr lang="en-US" dirty="0" err="1"/>
              <a:t>Kinh</a:t>
            </a:r>
            <a:r>
              <a:rPr lang="en-US" dirty="0"/>
              <a:t> Bac City</a:t>
            </a:r>
          </a:p>
        </p:txBody>
      </p:sp>
      <p:sp>
        <p:nvSpPr>
          <p:cNvPr id="10" name="Content Placeholder 3">
            <a:extLst>
              <a:ext uri="{FF2B5EF4-FFF2-40B4-BE49-F238E27FC236}">
                <a16:creationId xmlns:a16="http://schemas.microsoft.com/office/drawing/2014/main" id="{4C4E75F8-ED0F-41EE-D42A-F77C55C820B9}"/>
              </a:ext>
            </a:extLst>
          </p:cNvPr>
          <p:cNvSpPr txBox="1">
            <a:spLocks/>
          </p:cNvSpPr>
          <p:nvPr/>
        </p:nvSpPr>
        <p:spPr>
          <a:xfrm>
            <a:off x="3124437" y="1949717"/>
            <a:ext cx="8492416" cy="1024071"/>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15960" lvl="1" indent="0">
              <a:buNone/>
            </a:pPr>
            <a:r>
              <a:rPr lang="en-US" dirty="0" err="1">
                <a:latin typeface="Roboto" pitchFamily="2" charset="0"/>
                <a:ea typeface="Roboto" pitchFamily="2" charset="0"/>
              </a:rPr>
              <a:t>Kinh</a:t>
            </a:r>
            <a:r>
              <a:rPr lang="en-US" dirty="0">
                <a:latin typeface="Roboto" pitchFamily="2" charset="0"/>
                <a:ea typeface="Roboto" pitchFamily="2" charset="0"/>
              </a:rPr>
              <a:t> Bac City is one of Vietnam’s leading industrial park developers managing more than 5,000 hectares of real estate and is a direct beneficiary of shifting of technology supply chains into Vietnam </a:t>
            </a:r>
          </a:p>
        </p:txBody>
      </p:sp>
      <p:pic>
        <p:nvPicPr>
          <p:cNvPr id="11" name="Picture 10">
            <a:extLst>
              <a:ext uri="{FF2B5EF4-FFF2-40B4-BE49-F238E27FC236}">
                <a16:creationId xmlns:a16="http://schemas.microsoft.com/office/drawing/2014/main" id="{6BC5457F-209F-DB8B-EAA3-776B24B2686E}"/>
              </a:ext>
            </a:extLst>
          </p:cNvPr>
          <p:cNvPicPr>
            <a:picLocks noChangeAspect="1"/>
          </p:cNvPicPr>
          <p:nvPr/>
        </p:nvPicPr>
        <p:blipFill>
          <a:blip r:embed="rId3"/>
          <a:stretch>
            <a:fillRect/>
          </a:stretch>
        </p:blipFill>
        <p:spPr>
          <a:xfrm>
            <a:off x="973535" y="2014422"/>
            <a:ext cx="2008137" cy="836073"/>
          </a:xfrm>
          <a:prstGeom prst="rect">
            <a:avLst/>
          </a:prstGeom>
        </p:spPr>
      </p:pic>
      <p:sp>
        <p:nvSpPr>
          <p:cNvPr id="12" name="Content Placeholder 13">
            <a:extLst>
              <a:ext uri="{FF2B5EF4-FFF2-40B4-BE49-F238E27FC236}">
                <a16:creationId xmlns:a16="http://schemas.microsoft.com/office/drawing/2014/main" id="{9242E8DC-44A2-8AFB-3F71-40A4A35C1230}"/>
              </a:ext>
            </a:extLst>
          </p:cNvPr>
          <p:cNvSpPr txBox="1">
            <a:spLocks/>
          </p:cNvSpPr>
          <p:nvPr/>
        </p:nvSpPr>
        <p:spPr>
          <a:xfrm>
            <a:off x="973535" y="3070280"/>
            <a:ext cx="5676849"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What Is the Industry Benefit of MOC?</a:t>
            </a:r>
          </a:p>
          <a:p>
            <a:pPr lvl="1"/>
            <a:r>
              <a:rPr lang="en-US" sz="1400" dirty="0"/>
              <a:t>Real estate industry is a key beneficiary of the MOC theme as companies seek prime land with supporting infrastructure for expansion outside China </a:t>
            </a:r>
          </a:p>
          <a:p>
            <a:pPr lvl="1"/>
            <a:r>
              <a:rPr lang="en-US" sz="1400" dirty="0"/>
              <a:t>Vietnam’s industrial parks in the north gain from developed port facilities in Haiphong and adequate road infrastructure</a:t>
            </a:r>
          </a:p>
          <a:p>
            <a:pPr lvl="1"/>
            <a:r>
              <a:rPr lang="en-US" sz="1400" dirty="0"/>
              <a:t>Vietnam shares land border with China which helps in logistics. Major Korean, Japanese, and Chinese technology companies have been moving production to Vietnam </a:t>
            </a:r>
          </a:p>
        </p:txBody>
      </p:sp>
      <p:sp>
        <p:nvSpPr>
          <p:cNvPr id="13" name="Content Placeholder 13">
            <a:extLst>
              <a:ext uri="{FF2B5EF4-FFF2-40B4-BE49-F238E27FC236}">
                <a16:creationId xmlns:a16="http://schemas.microsoft.com/office/drawing/2014/main" id="{3FBF2FAC-A48C-7527-44EA-C3E8BC396810}"/>
              </a:ext>
            </a:extLst>
          </p:cNvPr>
          <p:cNvSpPr txBox="1">
            <a:spLocks/>
          </p:cNvSpPr>
          <p:nvPr/>
        </p:nvSpPr>
        <p:spPr>
          <a:xfrm>
            <a:off x="7188336" y="3070280"/>
            <a:ext cx="6177807"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Good Stock, Specific Benefits to MOC?</a:t>
            </a:r>
          </a:p>
          <a:p>
            <a:pPr lvl="1"/>
            <a:r>
              <a:rPr lang="en-US" sz="1400" dirty="0" err="1"/>
              <a:t>Kihn</a:t>
            </a:r>
            <a:r>
              <a:rPr lang="en-US" sz="1400" dirty="0"/>
              <a:t> Bac City owns and manages prime industrial estates in Vietnam. Three-fourths of its land holdings are in the North which benefits from a self-sustaining ecosystem of technology and automotive companies and suppliers </a:t>
            </a:r>
          </a:p>
          <a:p>
            <a:pPr lvl="1"/>
            <a:r>
              <a:rPr lang="en-US" sz="1400" dirty="0"/>
              <a:t>With 22 of its existing industrial parks (IP) in operation, </a:t>
            </a:r>
            <a:r>
              <a:rPr lang="en-US" sz="1400" dirty="0" err="1"/>
              <a:t>Kinh</a:t>
            </a:r>
            <a:r>
              <a:rPr lang="en-US" sz="1400" dirty="0"/>
              <a:t> Bac City holds the leading position in attracting FDI, especially large business groups such as Canon, Foxconn, LG, and </a:t>
            </a:r>
            <a:r>
              <a:rPr lang="en-US" sz="1400" dirty="0" err="1"/>
              <a:t>Goertek</a:t>
            </a:r>
            <a:r>
              <a:rPr lang="en-US" sz="1400" dirty="0"/>
              <a:t>  </a:t>
            </a:r>
          </a:p>
          <a:p>
            <a:pPr lvl="1"/>
            <a:r>
              <a:rPr lang="en-US" sz="1400" dirty="0" err="1"/>
              <a:t>Kinh</a:t>
            </a:r>
            <a:r>
              <a:rPr lang="en-US" sz="1400" dirty="0"/>
              <a:t> Bac City has adequate land bank for future growth in IP</a:t>
            </a:r>
            <a:br>
              <a:rPr lang="en-US" sz="1400" dirty="0"/>
            </a:br>
            <a:r>
              <a:rPr lang="en-US" sz="1400" dirty="0"/>
              <a:t>and urban township development. The company has competitive pricing  </a:t>
            </a:r>
          </a:p>
          <a:p>
            <a:pPr lvl="1"/>
            <a:r>
              <a:rPr lang="en-US" sz="1400" dirty="0"/>
              <a:t>Risks include slowdown in FDI inflow, change in IP regulations, and loan limitations to IP developers</a:t>
            </a:r>
          </a:p>
          <a:p>
            <a:pPr marL="115960" lvl="1" indent="0">
              <a:buNone/>
            </a:pPr>
            <a:endParaRPr lang="en-US" sz="1100" dirty="0"/>
          </a:p>
        </p:txBody>
      </p:sp>
      <p:cxnSp>
        <p:nvCxnSpPr>
          <p:cNvPr id="14" name="Straight Connector 13">
            <a:extLst>
              <a:ext uri="{FF2B5EF4-FFF2-40B4-BE49-F238E27FC236}">
                <a16:creationId xmlns:a16="http://schemas.microsoft.com/office/drawing/2014/main" id="{D1F04E66-FBF3-28BC-47E3-017A5FEA56FD}"/>
              </a:ext>
            </a:extLst>
          </p:cNvPr>
          <p:cNvCxnSpPr>
            <a:cxnSpLocks/>
          </p:cNvCxnSpPr>
          <p:nvPr/>
        </p:nvCxnSpPr>
        <p:spPr>
          <a:xfrm>
            <a:off x="6908800" y="3148717"/>
            <a:ext cx="0" cy="369735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287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B584163-B93A-011A-9C5E-30DF5BFB6458}"/>
              </a:ext>
            </a:extLst>
          </p:cNvPr>
          <p:cNvSpPr>
            <a:spLocks noGrp="1"/>
          </p:cNvSpPr>
          <p:nvPr>
            <p:ph type="body" sz="quarter" idx="14"/>
          </p:nvPr>
        </p:nvSpPr>
        <p:spPr/>
        <p:txBody>
          <a:bodyPr/>
          <a:lstStyle/>
          <a:p>
            <a:endParaRPr lang="en-US"/>
          </a:p>
        </p:txBody>
      </p:sp>
      <p:sp>
        <p:nvSpPr>
          <p:cNvPr id="7" name="Title 6">
            <a:extLst>
              <a:ext uri="{FF2B5EF4-FFF2-40B4-BE49-F238E27FC236}">
                <a16:creationId xmlns:a16="http://schemas.microsoft.com/office/drawing/2014/main" id="{3975E88B-8BF2-C247-90ED-BF8E7638261F}"/>
              </a:ext>
            </a:extLst>
          </p:cNvPr>
          <p:cNvSpPr>
            <a:spLocks noGrp="1"/>
          </p:cNvSpPr>
          <p:nvPr>
            <p:ph type="title"/>
          </p:nvPr>
        </p:nvSpPr>
        <p:spPr/>
        <p:txBody>
          <a:bodyPr/>
          <a:lstStyle/>
          <a:p>
            <a:r>
              <a:rPr lang="en-US" dirty="0"/>
              <a:t>Brazil Industrials EXAMPLE</a:t>
            </a:r>
          </a:p>
        </p:txBody>
      </p:sp>
      <p:sp>
        <p:nvSpPr>
          <p:cNvPr id="8" name="Text Placeholder 7">
            <a:extLst>
              <a:ext uri="{FF2B5EF4-FFF2-40B4-BE49-F238E27FC236}">
                <a16:creationId xmlns:a16="http://schemas.microsoft.com/office/drawing/2014/main" id="{77B0459E-601C-18D8-29A3-58A3D9BCCB61}"/>
              </a:ext>
            </a:extLst>
          </p:cNvPr>
          <p:cNvSpPr>
            <a:spLocks noGrp="1"/>
          </p:cNvSpPr>
          <p:nvPr>
            <p:ph type="body" sz="quarter" idx="13"/>
          </p:nvPr>
        </p:nvSpPr>
        <p:spPr/>
        <p:txBody>
          <a:bodyPr/>
          <a:lstStyle/>
          <a:p>
            <a:r>
              <a:rPr lang="en-US" dirty="0"/>
              <a:t>WEG</a:t>
            </a:r>
          </a:p>
        </p:txBody>
      </p:sp>
      <p:sp>
        <p:nvSpPr>
          <p:cNvPr id="10" name="Content Placeholder 3">
            <a:extLst>
              <a:ext uri="{FF2B5EF4-FFF2-40B4-BE49-F238E27FC236}">
                <a16:creationId xmlns:a16="http://schemas.microsoft.com/office/drawing/2014/main" id="{4C4E75F8-ED0F-41EE-D42A-F77C55C820B9}"/>
              </a:ext>
            </a:extLst>
          </p:cNvPr>
          <p:cNvSpPr txBox="1">
            <a:spLocks/>
          </p:cNvSpPr>
          <p:nvPr/>
        </p:nvSpPr>
        <p:spPr>
          <a:xfrm>
            <a:off x="2869994" y="1949717"/>
            <a:ext cx="10318949" cy="491993"/>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15960" lvl="1" indent="0">
              <a:buNone/>
            </a:pPr>
            <a:r>
              <a:rPr lang="en-US" dirty="0">
                <a:latin typeface="Roboto" pitchFamily="2" charset="0"/>
                <a:ea typeface="Roboto" pitchFamily="2" charset="0"/>
              </a:rPr>
              <a:t>Founded in Brazil in 1961, WEG is one of the highest growth capital goods companies with number one or number two in all product lines in Latin America. It is one of the best way to invest in mega trends of energy efficiency, renewables, and electrical mobility</a:t>
            </a:r>
          </a:p>
        </p:txBody>
      </p:sp>
      <p:sp>
        <p:nvSpPr>
          <p:cNvPr id="12" name="Content Placeholder 13">
            <a:extLst>
              <a:ext uri="{FF2B5EF4-FFF2-40B4-BE49-F238E27FC236}">
                <a16:creationId xmlns:a16="http://schemas.microsoft.com/office/drawing/2014/main" id="{9242E8DC-44A2-8AFB-3F71-40A4A35C1230}"/>
              </a:ext>
            </a:extLst>
          </p:cNvPr>
          <p:cNvSpPr txBox="1">
            <a:spLocks/>
          </p:cNvSpPr>
          <p:nvPr/>
        </p:nvSpPr>
        <p:spPr>
          <a:xfrm>
            <a:off x="973535" y="3356527"/>
            <a:ext cx="5676849"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What Is the Industry Benefit of MOC?</a:t>
            </a:r>
          </a:p>
          <a:p>
            <a:pPr lvl="1"/>
            <a:r>
              <a:rPr lang="en-US" sz="1400" dirty="0"/>
              <a:t>Shifting of supply chain out of China will require significant investments in capital goods across the globe</a:t>
            </a:r>
          </a:p>
          <a:p>
            <a:pPr lvl="1"/>
            <a:r>
              <a:rPr lang="en-US" sz="1400" dirty="0"/>
              <a:t>World will require products and services that address long term trends around electrification, automation, digitization, and energy efficiency</a:t>
            </a:r>
          </a:p>
          <a:p>
            <a:pPr lvl="1"/>
            <a:r>
              <a:rPr lang="en-US" sz="1400" dirty="0"/>
              <a:t>Significant investments in industrial goods are expected in the U.S., Mexico, Brazil, and the rest of Latin America to meet growing demands under new geopolitical realities </a:t>
            </a:r>
          </a:p>
        </p:txBody>
      </p:sp>
      <p:sp>
        <p:nvSpPr>
          <p:cNvPr id="13" name="Content Placeholder 13">
            <a:extLst>
              <a:ext uri="{FF2B5EF4-FFF2-40B4-BE49-F238E27FC236}">
                <a16:creationId xmlns:a16="http://schemas.microsoft.com/office/drawing/2014/main" id="{3FBF2FAC-A48C-7527-44EA-C3E8BC396810}"/>
              </a:ext>
            </a:extLst>
          </p:cNvPr>
          <p:cNvSpPr txBox="1">
            <a:spLocks/>
          </p:cNvSpPr>
          <p:nvPr/>
        </p:nvSpPr>
        <p:spPr>
          <a:xfrm>
            <a:off x="7188337" y="3356527"/>
            <a:ext cx="6000614"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Good Stock, Specific Benefits to MOC?</a:t>
            </a:r>
          </a:p>
          <a:p>
            <a:pPr lvl="1"/>
            <a:r>
              <a:rPr lang="en-US" sz="1400" dirty="0"/>
              <a:t>WEG has a history of achieving revenue CAGR of 18.5% over the past 26 years through organic growth and accretive acquisitions </a:t>
            </a:r>
          </a:p>
          <a:p>
            <a:pPr lvl="1"/>
            <a:r>
              <a:rPr lang="en-US" sz="1400" dirty="0"/>
              <a:t>Complete range of electric products and systems with an integrated one-stop solution</a:t>
            </a:r>
          </a:p>
          <a:p>
            <a:pPr lvl="1"/>
            <a:r>
              <a:rPr lang="en-US" sz="1400" dirty="0"/>
              <a:t>52 manufacturing sites in 15 countries in 4 continents and distributors in more than 120 countries. Globally number 2 market share in low voltage industrial motors</a:t>
            </a:r>
          </a:p>
          <a:p>
            <a:pPr lvl="1"/>
            <a:r>
              <a:rPr lang="en-US" sz="1400" dirty="0"/>
              <a:t>Diversified product lines allows strong growth across different market cycles, segments, and geographies</a:t>
            </a:r>
          </a:p>
        </p:txBody>
      </p:sp>
      <p:cxnSp>
        <p:nvCxnSpPr>
          <p:cNvPr id="14" name="Straight Connector 13">
            <a:extLst>
              <a:ext uri="{FF2B5EF4-FFF2-40B4-BE49-F238E27FC236}">
                <a16:creationId xmlns:a16="http://schemas.microsoft.com/office/drawing/2014/main" id="{D1F04E66-FBF3-28BC-47E3-017A5FEA56FD}"/>
              </a:ext>
            </a:extLst>
          </p:cNvPr>
          <p:cNvCxnSpPr>
            <a:cxnSpLocks/>
          </p:cNvCxnSpPr>
          <p:nvPr/>
        </p:nvCxnSpPr>
        <p:spPr>
          <a:xfrm>
            <a:off x="6908800" y="3352800"/>
            <a:ext cx="0" cy="3493273"/>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302D9B4-7CF6-6BEA-658B-7D27B5FDBED4}"/>
              </a:ext>
            </a:extLst>
          </p:cNvPr>
          <p:cNvPicPr>
            <a:picLocks noChangeAspect="1"/>
          </p:cNvPicPr>
          <p:nvPr/>
        </p:nvPicPr>
        <p:blipFill>
          <a:blip r:embed="rId3"/>
          <a:stretch>
            <a:fillRect/>
          </a:stretch>
        </p:blipFill>
        <p:spPr>
          <a:xfrm>
            <a:off x="1240676" y="2038193"/>
            <a:ext cx="1578833" cy="865559"/>
          </a:xfrm>
          <a:prstGeom prst="rect">
            <a:avLst/>
          </a:prstGeom>
        </p:spPr>
      </p:pic>
    </p:spTree>
    <p:extLst>
      <p:ext uri="{BB962C8B-B14F-4D97-AF65-F5344CB8AC3E}">
        <p14:creationId xmlns:p14="http://schemas.microsoft.com/office/powerpoint/2010/main" val="2860950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A6ECCB-41C6-BCB3-B6EB-63F79F932A78}"/>
              </a:ext>
            </a:extLst>
          </p:cNvPr>
          <p:cNvPicPr>
            <a:picLocks noChangeAspect="1"/>
          </p:cNvPicPr>
          <p:nvPr/>
        </p:nvPicPr>
        <p:blipFill>
          <a:blip r:embed="rId3"/>
          <a:stretch>
            <a:fillRect/>
          </a:stretch>
        </p:blipFill>
        <p:spPr>
          <a:xfrm>
            <a:off x="787113" y="2067364"/>
            <a:ext cx="1968787" cy="819690"/>
          </a:xfrm>
          <a:prstGeom prst="rect">
            <a:avLst/>
          </a:prstGeom>
        </p:spPr>
      </p:pic>
      <p:sp>
        <p:nvSpPr>
          <p:cNvPr id="9" name="Text Placeholder 8">
            <a:extLst>
              <a:ext uri="{FF2B5EF4-FFF2-40B4-BE49-F238E27FC236}">
                <a16:creationId xmlns:a16="http://schemas.microsoft.com/office/drawing/2014/main" id="{4B584163-B93A-011A-9C5E-30DF5BFB6458}"/>
              </a:ext>
            </a:extLst>
          </p:cNvPr>
          <p:cNvSpPr>
            <a:spLocks noGrp="1"/>
          </p:cNvSpPr>
          <p:nvPr>
            <p:ph type="body" sz="quarter" idx="14"/>
          </p:nvPr>
        </p:nvSpPr>
        <p:spPr/>
        <p:txBody>
          <a:bodyPr/>
          <a:lstStyle/>
          <a:p>
            <a:endParaRPr lang="en-US"/>
          </a:p>
        </p:txBody>
      </p:sp>
      <p:sp>
        <p:nvSpPr>
          <p:cNvPr id="7" name="Title 6">
            <a:extLst>
              <a:ext uri="{FF2B5EF4-FFF2-40B4-BE49-F238E27FC236}">
                <a16:creationId xmlns:a16="http://schemas.microsoft.com/office/drawing/2014/main" id="{3975E88B-8BF2-C247-90ED-BF8E7638261F}"/>
              </a:ext>
            </a:extLst>
          </p:cNvPr>
          <p:cNvSpPr>
            <a:spLocks noGrp="1"/>
          </p:cNvSpPr>
          <p:nvPr>
            <p:ph type="title"/>
          </p:nvPr>
        </p:nvSpPr>
        <p:spPr/>
        <p:txBody>
          <a:bodyPr/>
          <a:lstStyle/>
          <a:p>
            <a:r>
              <a:rPr lang="en-US" dirty="0"/>
              <a:t>Thailand Industrials EXAMPLE</a:t>
            </a:r>
          </a:p>
        </p:txBody>
      </p:sp>
      <p:sp>
        <p:nvSpPr>
          <p:cNvPr id="8" name="Text Placeholder 7">
            <a:extLst>
              <a:ext uri="{FF2B5EF4-FFF2-40B4-BE49-F238E27FC236}">
                <a16:creationId xmlns:a16="http://schemas.microsoft.com/office/drawing/2014/main" id="{77B0459E-601C-18D8-29A3-58A3D9BCCB61}"/>
              </a:ext>
            </a:extLst>
          </p:cNvPr>
          <p:cNvSpPr>
            <a:spLocks noGrp="1"/>
          </p:cNvSpPr>
          <p:nvPr>
            <p:ph type="body" sz="quarter" idx="13"/>
          </p:nvPr>
        </p:nvSpPr>
        <p:spPr/>
        <p:txBody>
          <a:bodyPr/>
          <a:lstStyle/>
          <a:p>
            <a:r>
              <a:rPr lang="en-US" dirty="0"/>
              <a:t>Delta Electronics Thai PCL</a:t>
            </a:r>
          </a:p>
        </p:txBody>
      </p:sp>
      <p:sp>
        <p:nvSpPr>
          <p:cNvPr id="10" name="Content Placeholder 3">
            <a:extLst>
              <a:ext uri="{FF2B5EF4-FFF2-40B4-BE49-F238E27FC236}">
                <a16:creationId xmlns:a16="http://schemas.microsoft.com/office/drawing/2014/main" id="{4C4E75F8-ED0F-41EE-D42A-F77C55C820B9}"/>
              </a:ext>
            </a:extLst>
          </p:cNvPr>
          <p:cNvSpPr txBox="1">
            <a:spLocks/>
          </p:cNvSpPr>
          <p:nvPr/>
        </p:nvSpPr>
        <p:spPr>
          <a:xfrm>
            <a:off x="2869994" y="1949717"/>
            <a:ext cx="9708969" cy="491993"/>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15960" lvl="1" indent="0">
              <a:buNone/>
            </a:pPr>
            <a:r>
              <a:rPr lang="en-US" dirty="0">
                <a:latin typeface="Roboto" pitchFamily="2" charset="0"/>
                <a:ea typeface="Roboto" pitchFamily="2" charset="0"/>
              </a:rPr>
              <a:t>Originating from Taiwan’s Delta Electronics, Delta Thailand is an electronics exporter/manufacturer of power supplies and electronic components comprising cooling fans, electromagnetic interference (EMI) filters, and solenoids</a:t>
            </a:r>
          </a:p>
        </p:txBody>
      </p:sp>
      <p:sp>
        <p:nvSpPr>
          <p:cNvPr id="12" name="Content Placeholder 13">
            <a:extLst>
              <a:ext uri="{FF2B5EF4-FFF2-40B4-BE49-F238E27FC236}">
                <a16:creationId xmlns:a16="http://schemas.microsoft.com/office/drawing/2014/main" id="{9242E8DC-44A2-8AFB-3F71-40A4A35C1230}"/>
              </a:ext>
            </a:extLst>
          </p:cNvPr>
          <p:cNvSpPr txBox="1">
            <a:spLocks/>
          </p:cNvSpPr>
          <p:nvPr/>
        </p:nvSpPr>
        <p:spPr>
          <a:xfrm>
            <a:off x="973535" y="3356527"/>
            <a:ext cx="5676849"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What Is the Industry Benefit of MOC?</a:t>
            </a:r>
          </a:p>
          <a:p>
            <a:pPr lvl="1"/>
            <a:r>
              <a:rPr lang="en-US" sz="1400" dirty="0"/>
              <a:t>Thailand industrials stand to gain from China plus one strategy of major automobile and manufacturing companies</a:t>
            </a:r>
          </a:p>
          <a:p>
            <a:pPr lvl="1"/>
            <a:r>
              <a:rPr lang="en-US" sz="1400" dirty="0"/>
              <a:t>Thailand’s Eastern Economic Corridor is emerging as a preferred destination for major Chinese auto companies seeking diversification away from China</a:t>
            </a:r>
          </a:p>
          <a:p>
            <a:pPr lvl="1"/>
            <a:r>
              <a:rPr lang="en-US" sz="1400" dirty="0"/>
              <a:t>As more companies move auto and ancillary manufacturing to Thailand, industrials benefit from increased demand for automation and as suppliers</a:t>
            </a:r>
          </a:p>
        </p:txBody>
      </p:sp>
      <p:sp>
        <p:nvSpPr>
          <p:cNvPr id="13" name="Content Placeholder 13">
            <a:extLst>
              <a:ext uri="{FF2B5EF4-FFF2-40B4-BE49-F238E27FC236}">
                <a16:creationId xmlns:a16="http://schemas.microsoft.com/office/drawing/2014/main" id="{3FBF2FAC-A48C-7527-44EA-C3E8BC396810}"/>
              </a:ext>
            </a:extLst>
          </p:cNvPr>
          <p:cNvSpPr txBox="1">
            <a:spLocks/>
          </p:cNvSpPr>
          <p:nvPr/>
        </p:nvSpPr>
        <p:spPr>
          <a:xfrm>
            <a:off x="7188337" y="3356527"/>
            <a:ext cx="6000614" cy="2160987"/>
          </a:xfrm>
          <a:prstGeom prst="rect">
            <a:avLst/>
          </a:prstGeom>
        </p:spPr>
        <p:txBody>
          <a:bodyPr vert="horz" lIns="0" tIns="0" rIns="0" bIns="0" rtlCol="0">
            <a:noAutofit/>
          </a:bodyPr>
          <a:lstStyle>
            <a:lvl1pPr marL="0" marR="0" indent="0" algn="l" defTabSz="1005840" rtl="0" eaLnBrk="1" fontAlgn="auto" latinLnBrk="0" hangingPunct="1">
              <a:lnSpc>
                <a:spcPct val="120000"/>
              </a:lnSpc>
              <a:spcBef>
                <a:spcPts val="600"/>
              </a:spcBef>
              <a:spcAft>
                <a:spcPts val="0"/>
              </a:spcAft>
              <a:buClrTx/>
              <a:buSzTx/>
              <a:buFont typeface="Arial" panose="020B0604020202020204" pitchFamily="34" charset="0"/>
              <a:buNone/>
              <a:tabLst/>
              <a:defRPr sz="1400" b="0" i="0" kern="1200">
                <a:solidFill>
                  <a:schemeClr val="accent2"/>
                </a:solidFill>
                <a:latin typeface="Roboto" pitchFamily="2" charset="0"/>
                <a:ea typeface="Roboto" pitchFamily="2" charset="0"/>
                <a:cs typeface="Roboto" pitchFamily="2" charset="0"/>
              </a:defRPr>
            </a:lvl1pPr>
            <a:lvl2pPr marL="342900" marR="0" indent="-165100"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200" b="0" i="0" kern="1200">
                <a:solidFill>
                  <a:schemeClr val="tx1"/>
                </a:solidFill>
                <a:latin typeface="Roboto" pitchFamily="2" charset="0"/>
                <a:ea typeface="Roboto" pitchFamily="2" charset="0"/>
                <a:cs typeface="Roboto" pitchFamily="2" charset="0"/>
              </a:defRPr>
            </a:lvl2pPr>
            <a:lvl3pPr marL="685800" marR="0" indent="-160338" algn="l" defTabSz="1005840" rtl="0" eaLnBrk="1" fontAlgn="auto" latinLnBrk="0" hangingPunct="1">
              <a:lnSpc>
                <a:spcPct val="120000"/>
              </a:lnSpc>
              <a:spcBef>
                <a:spcPts val="600"/>
              </a:spcBef>
              <a:spcAft>
                <a:spcPts val="0"/>
              </a:spcAft>
              <a:buClr>
                <a:srgbClr val="478976"/>
              </a:buClr>
              <a:buSzTx/>
              <a:buFont typeface="Roboto Light" panose="02000000000000000000" pitchFamily="2" charset="0"/>
              <a:buChar char="‐"/>
              <a:tabLst/>
              <a:defRPr sz="1200" b="0" i="0" kern="1200">
                <a:solidFill>
                  <a:schemeClr val="tx1"/>
                </a:solidFill>
                <a:latin typeface="Roboto" pitchFamily="2" charset="0"/>
                <a:ea typeface="Roboto" pitchFamily="2" charset="0"/>
                <a:cs typeface="Roboto" pitchFamily="2" charset="0"/>
              </a:defRPr>
            </a:lvl3pPr>
            <a:lvl4pPr marL="1025525" marR="0" indent="-141288" algn="l" defTabSz="1005840" rtl="0" eaLnBrk="1" fontAlgn="auto" latinLnBrk="0" hangingPunct="1">
              <a:lnSpc>
                <a:spcPct val="120000"/>
              </a:lnSpc>
              <a:spcBef>
                <a:spcPts val="600"/>
              </a:spcBef>
              <a:spcAft>
                <a:spcPts val="0"/>
              </a:spcAft>
              <a:buClr>
                <a:srgbClr val="478976"/>
              </a:buClr>
              <a:buSzTx/>
              <a:buFont typeface="Wingdings" panose="05000000000000000000" pitchFamily="2" charset="2"/>
              <a:buChar char="§"/>
              <a:tabLst/>
              <a:defRPr sz="1000" b="0" i="0" kern="1200">
                <a:solidFill>
                  <a:schemeClr val="tx1"/>
                </a:solidFill>
                <a:latin typeface="Roboto Light" charset="0"/>
                <a:ea typeface="Roboto Light" charset="0"/>
                <a:cs typeface="Roboto" pitchFamily="2" charset="0"/>
              </a:defRPr>
            </a:lvl4pPr>
            <a:lvl5pPr marL="2263140" indent="-251460" algn="l" defTabSz="1005840"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sz="2000" dirty="0"/>
              <a:t>THEME</a:t>
            </a:r>
            <a:br>
              <a:rPr lang="en-US" sz="2000" dirty="0"/>
            </a:br>
            <a:r>
              <a:rPr lang="en-US" sz="1800" dirty="0"/>
              <a:t>Good Stock, Specific Benefits to MOC?</a:t>
            </a:r>
          </a:p>
          <a:p>
            <a:pPr lvl="1"/>
            <a:r>
              <a:rPr lang="en-US" sz="1400" dirty="0"/>
              <a:t>Delta Thailand’s products are widely used in electric vehicles (EV) and Thailand is fast emerging as a preferred EV destination with major Chinese automakers such as BYD moving in </a:t>
            </a:r>
          </a:p>
          <a:p>
            <a:pPr lvl="1"/>
            <a:r>
              <a:rPr lang="en-US" sz="1400" dirty="0"/>
              <a:t>Delta Thailand has been aggressively growing its solution businesses in EV chargers, industrial automation, data center infrastructure, and energy management </a:t>
            </a:r>
          </a:p>
          <a:p>
            <a:pPr lvl="1"/>
            <a:r>
              <a:rPr lang="en-US" sz="1400" dirty="0"/>
              <a:t>As demand for supply chain localization grows in Thailand, companies like Delta Thailand and Hana Electronics will benefit</a:t>
            </a:r>
          </a:p>
          <a:p>
            <a:pPr lvl="1"/>
            <a:r>
              <a:rPr lang="en-US" sz="1400" dirty="0"/>
              <a:t>Delta Thailand has ample orderbook and its exposure in EV and data centers are multi-year revenue growth drivers </a:t>
            </a:r>
          </a:p>
        </p:txBody>
      </p:sp>
      <p:cxnSp>
        <p:nvCxnSpPr>
          <p:cNvPr id="14" name="Straight Connector 13">
            <a:extLst>
              <a:ext uri="{FF2B5EF4-FFF2-40B4-BE49-F238E27FC236}">
                <a16:creationId xmlns:a16="http://schemas.microsoft.com/office/drawing/2014/main" id="{D1F04E66-FBF3-28BC-47E3-017A5FEA56FD}"/>
              </a:ext>
            </a:extLst>
          </p:cNvPr>
          <p:cNvCxnSpPr>
            <a:cxnSpLocks/>
          </p:cNvCxnSpPr>
          <p:nvPr/>
        </p:nvCxnSpPr>
        <p:spPr>
          <a:xfrm>
            <a:off x="6908800" y="3352800"/>
            <a:ext cx="0" cy="3493273"/>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195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C7AA1A-A605-269C-DD62-6F301186523C}"/>
              </a:ext>
            </a:extLst>
          </p:cNvPr>
          <p:cNvSpPr>
            <a:spLocks noGrp="1"/>
          </p:cNvSpPr>
          <p:nvPr>
            <p:ph type="body" sz="quarter" idx="14"/>
          </p:nvPr>
        </p:nvSpPr>
        <p:spPr/>
        <p:txBody>
          <a:bodyPr/>
          <a:lstStyle/>
          <a:p>
            <a:r>
              <a:rPr lang="en-US" b="1" dirty="0"/>
              <a:t>As of 3/31/23</a:t>
            </a:r>
          </a:p>
          <a:p>
            <a:r>
              <a:rPr lang="en-US" dirty="0">
                <a:effectLst/>
                <a:latin typeface="Roboto Condensed" panose="02000000000000000000" pitchFamily="2" charset="0"/>
                <a:ea typeface="Roboto Condensed" panose="02000000000000000000" pitchFamily="2" charset="0"/>
              </a:rPr>
              <a:t>Model portfolio characteristics have many inherent limitations and may not reflect the impact that material economic and market factors may have on the decision-making process if client fund were actually managed in the manner shown. Actual characteristics may differ substantially from the model characteristics presented.</a:t>
            </a:r>
          </a:p>
        </p:txBody>
      </p:sp>
      <p:sp>
        <p:nvSpPr>
          <p:cNvPr id="3" name="Title 2">
            <a:extLst>
              <a:ext uri="{FF2B5EF4-FFF2-40B4-BE49-F238E27FC236}">
                <a16:creationId xmlns:a16="http://schemas.microsoft.com/office/drawing/2014/main" id="{735E46EB-A501-2E8B-4D44-1C8F42CE2D42}"/>
              </a:ext>
            </a:extLst>
          </p:cNvPr>
          <p:cNvSpPr>
            <a:spLocks noGrp="1"/>
          </p:cNvSpPr>
          <p:nvPr>
            <p:ph type="title"/>
          </p:nvPr>
        </p:nvSpPr>
        <p:spPr/>
        <p:txBody>
          <a:bodyPr/>
          <a:lstStyle/>
          <a:p>
            <a:r>
              <a:rPr lang="en-US" dirty="0"/>
              <a:t>Beyond China Strategy</a:t>
            </a:r>
          </a:p>
        </p:txBody>
      </p:sp>
      <p:sp>
        <p:nvSpPr>
          <p:cNvPr id="4" name="Text Placeholder 3">
            <a:extLst>
              <a:ext uri="{FF2B5EF4-FFF2-40B4-BE49-F238E27FC236}">
                <a16:creationId xmlns:a16="http://schemas.microsoft.com/office/drawing/2014/main" id="{1BEF74D1-25CC-1BBD-5A12-39D30EA1F61A}"/>
              </a:ext>
            </a:extLst>
          </p:cNvPr>
          <p:cNvSpPr>
            <a:spLocks noGrp="1"/>
          </p:cNvSpPr>
          <p:nvPr>
            <p:ph type="body" sz="quarter" idx="13"/>
          </p:nvPr>
        </p:nvSpPr>
        <p:spPr/>
        <p:txBody>
          <a:bodyPr/>
          <a:lstStyle/>
          <a:p>
            <a:r>
              <a:rPr lang="en-US" dirty="0"/>
              <a:t>Model exposures by theme</a:t>
            </a:r>
          </a:p>
        </p:txBody>
      </p:sp>
      <p:graphicFrame>
        <p:nvGraphicFramePr>
          <p:cNvPr id="5" name="Table 12">
            <a:extLst>
              <a:ext uri="{FF2B5EF4-FFF2-40B4-BE49-F238E27FC236}">
                <a16:creationId xmlns:a16="http://schemas.microsoft.com/office/drawing/2014/main" id="{A6852838-9721-F12C-7E42-28A8CBED3B73}"/>
              </a:ext>
            </a:extLst>
          </p:cNvPr>
          <p:cNvGraphicFramePr>
            <a:graphicFrameLocks noGrp="1"/>
          </p:cNvGraphicFramePr>
          <p:nvPr>
            <p:extLst>
              <p:ext uri="{D42A27DB-BD31-4B8C-83A1-F6EECF244321}">
                <p14:modId xmlns:p14="http://schemas.microsoft.com/office/powerpoint/2010/main" val="1876831463"/>
              </p:ext>
            </p:extLst>
          </p:nvPr>
        </p:nvGraphicFramePr>
        <p:xfrm>
          <a:off x="1002857" y="2009694"/>
          <a:ext cx="5532120" cy="4471416"/>
        </p:xfrm>
        <a:graphic>
          <a:graphicData uri="http://schemas.openxmlformats.org/drawingml/2006/table">
            <a:tbl>
              <a:tblPr/>
              <a:tblGrid>
                <a:gridCol w="4023360">
                  <a:extLst>
                    <a:ext uri="{9D8B030D-6E8A-4147-A177-3AD203B41FA5}">
                      <a16:colId xmlns:a16="http://schemas.microsoft.com/office/drawing/2014/main" val="2812798555"/>
                    </a:ext>
                  </a:extLst>
                </a:gridCol>
                <a:gridCol w="1508760">
                  <a:extLst>
                    <a:ext uri="{9D8B030D-6E8A-4147-A177-3AD203B41FA5}">
                      <a16:colId xmlns:a16="http://schemas.microsoft.com/office/drawing/2014/main" val="2124067273"/>
                    </a:ext>
                  </a:extLst>
                </a:gridCol>
              </a:tblGrid>
              <a:tr h="182880">
                <a:tc>
                  <a:txBody>
                    <a:bodyPr/>
                    <a:lstStyle/>
                    <a:p>
                      <a:pPr algn="l" fontAlgn="ctr"/>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Theme</a:t>
                      </a:r>
                    </a:p>
                  </a:txBody>
                  <a:tcPr marL="18288" marR="18288" marT="18288" marB="18288" anchor="b">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fontAlgn="ctr"/>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Exposure (%)</a:t>
                      </a:r>
                    </a:p>
                  </a:txBody>
                  <a:tcPr marL="18288" marR="18288" marT="18288" marB="18288" anchor="b">
                    <a:lnL>
                      <a:noFill/>
                    </a:lnL>
                    <a:lnR w="63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Higher Economic Growth Due To Nearshoring </a:t>
                      </a:r>
                    </a:p>
                  </a:txBody>
                  <a:tcPr marL="18288" marR="18288"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22</a:t>
                      </a:r>
                    </a:p>
                  </a:txBody>
                  <a:tcPr marL="18288" marR="731520"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20040">
                <a:tc>
                  <a:txBody>
                    <a:bodyPr/>
                    <a:lstStyle/>
                    <a:p>
                      <a:pPr marL="0" algn="l" defTabSz="1005840" rtl="0" eaLnBrk="1" fontAlgn="ctr" latinLnBrk="0" hangingPunct="1"/>
                      <a:r>
                        <a:rPr lang="en-US" sz="1600" b="0" i="0" u="none" strike="noStrike" kern="1200" dirty="0">
                          <a:solidFill>
                            <a:schemeClr val="tx1"/>
                          </a:solidFill>
                          <a:effectLst/>
                          <a:latin typeface="Roboto Condensed" panose="02000000000000000000" pitchFamily="2" charset="0"/>
                          <a:ea typeface="Roboto Condensed" panose="02000000000000000000" pitchFamily="2" charset="0"/>
                          <a:cs typeface="+mn-cs"/>
                        </a:rPr>
                        <a:t>Banks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marL="0" algn="r" defTabSz="1005840" rtl="0" eaLnBrk="1" fontAlgn="ctr" latinLnBrk="0" hangingPunct="1"/>
                      <a:r>
                        <a:rPr lang="en-US" sz="1600" b="0" i="0" u="none" strike="noStrike" kern="1200" dirty="0">
                          <a:solidFill>
                            <a:schemeClr val="tx1"/>
                          </a:solidFill>
                          <a:effectLst/>
                          <a:latin typeface="Roboto Condensed" panose="02000000000000000000" pitchFamily="2" charset="0"/>
                          <a:ea typeface="Roboto Condensed" panose="02000000000000000000" pitchFamily="2" charset="0"/>
                          <a:cs typeface="+mn-cs"/>
                        </a:rPr>
                        <a:t>16</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01182906"/>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Retailing</a:t>
                      </a:r>
                      <a:endParaRPr lang="en-US" sz="1600" b="1" i="0" u="none" strike="noStrike" dirty="0">
                        <a:effectLst/>
                        <a:latin typeface="Roboto Condensed" panose="02000000000000000000" pitchFamily="2" charset="0"/>
                        <a:ea typeface="Roboto Condensed" panose="02000000000000000000" pitchFamily="2" charset="0"/>
                      </a:endParaRP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6</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83891023"/>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Market Share Gain from Chinese Competitors</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32</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90549705"/>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Tech Hardware</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11</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Apparel</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7</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Chemical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6</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5"/>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Consumer Electronics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3</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12476195"/>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EV Battery</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2</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6"/>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Construction Materials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2</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7"/>
                  </a:ext>
                </a:extLst>
              </a:tr>
              <a:tr h="320040">
                <a:tc>
                  <a:txBody>
                    <a:bodyPr/>
                    <a:lstStyle/>
                    <a:p>
                      <a:pPr marL="0" marR="0" lvl="0" indent="0" algn="l" defTabSz="901221" rtl="0" eaLnBrk="1" fontAlgn="ctr" latinLnBrk="0" hangingPunct="1">
                        <a:lnSpc>
                          <a:spcPct val="100000"/>
                        </a:lnSpc>
                        <a:spcBef>
                          <a:spcPts val="0"/>
                        </a:spcBef>
                        <a:spcAft>
                          <a:spcPts val="0"/>
                        </a:spcAft>
                        <a:buClrTx/>
                        <a:buSzTx/>
                        <a:buFontTx/>
                        <a:buNone/>
                        <a:tabLst/>
                        <a:defRPr/>
                      </a:pPr>
                      <a:r>
                        <a:rPr lang="en-US" sz="1600" b="0" i="0" u="none" strike="noStrike" dirty="0">
                          <a:effectLst/>
                          <a:latin typeface="Roboto Condensed" panose="02000000000000000000" pitchFamily="2" charset="0"/>
                          <a:ea typeface="Roboto Condensed" panose="02000000000000000000" pitchFamily="2" charset="0"/>
                        </a:rPr>
                        <a:t> Engineering and Construction</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0" marR="0" lvl="0" indent="0" algn="r" defTabSz="901221" rtl="0" eaLnBrk="1" fontAlgn="ctr" latinLnBrk="0" hangingPunct="1">
                        <a:lnSpc>
                          <a:spcPct val="100000"/>
                        </a:lnSpc>
                        <a:spcBef>
                          <a:spcPts val="0"/>
                        </a:spcBef>
                        <a:spcAft>
                          <a:spcPts val="0"/>
                        </a:spcAft>
                        <a:buClrTx/>
                        <a:buSzTx/>
                        <a:buFontTx/>
                        <a:buNone/>
                        <a:tabLst/>
                        <a:defRPr/>
                      </a:pPr>
                      <a:r>
                        <a:rPr lang="en-US" sz="1600" b="0" i="0" u="none" strike="noStrike" dirty="0">
                          <a:effectLst/>
                          <a:latin typeface="Roboto Condensed" panose="02000000000000000000" pitchFamily="2" charset="0"/>
                          <a:ea typeface="Roboto Condensed" panose="02000000000000000000" pitchFamily="2" charset="0"/>
                        </a:rPr>
                        <a:t>1</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07188535"/>
                  </a:ext>
                </a:extLst>
              </a:tr>
              <a:tr h="320040">
                <a:tc>
                  <a:txBody>
                    <a:bodyPr/>
                    <a:lstStyle/>
                    <a:p>
                      <a:pPr marL="0" marR="0" lvl="0" indent="0" algn="l" defTabSz="901221" rtl="0" eaLnBrk="1" fontAlgn="ctr" latinLnBrk="0" hangingPunct="1">
                        <a:lnSpc>
                          <a:spcPct val="100000"/>
                        </a:lnSpc>
                        <a:spcBef>
                          <a:spcPts val="0"/>
                        </a:spcBef>
                        <a:spcAft>
                          <a:spcPts val="0"/>
                        </a:spcAft>
                        <a:buClrTx/>
                        <a:buSzTx/>
                        <a:buFontTx/>
                        <a:buNone/>
                        <a:tabLst/>
                        <a:defRPr/>
                      </a:pPr>
                      <a:r>
                        <a:rPr lang="en-US" sz="1600" b="0" i="0" u="none" strike="noStrike" dirty="0">
                          <a:effectLst/>
                          <a:latin typeface="Roboto Condensed" panose="02000000000000000000" pitchFamily="2" charset="0"/>
                          <a:ea typeface="Roboto Condensed" panose="02000000000000000000" pitchFamily="2" charset="0"/>
                        </a:rPr>
                        <a:t> Auto Components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marL="0" marR="0" lvl="0" indent="0" algn="r" defTabSz="901221" rtl="0" eaLnBrk="1" fontAlgn="ctr" latinLnBrk="0" hangingPunct="1">
                        <a:lnSpc>
                          <a:spcPct val="100000"/>
                        </a:lnSpc>
                        <a:spcBef>
                          <a:spcPts val="0"/>
                        </a:spcBef>
                        <a:spcAft>
                          <a:spcPts val="0"/>
                        </a:spcAft>
                        <a:buClrTx/>
                        <a:buSzTx/>
                        <a:buFontTx/>
                        <a:buNone/>
                        <a:tabLst/>
                        <a:defRPr/>
                      </a:pPr>
                      <a:r>
                        <a:rPr lang="en-US" sz="1600" b="0" i="0" u="none" strike="noStrike" dirty="0">
                          <a:effectLst/>
                          <a:latin typeface="Roboto Condensed" panose="02000000000000000000" pitchFamily="2" charset="0"/>
                          <a:ea typeface="Roboto Condensed" panose="02000000000000000000" pitchFamily="2" charset="0"/>
                        </a:rPr>
                        <a:t>1</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508697792"/>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 Real Estate and Infrastructure</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13</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graphicFrame>
        <p:nvGraphicFramePr>
          <p:cNvPr id="7" name="Table 12">
            <a:extLst>
              <a:ext uri="{FF2B5EF4-FFF2-40B4-BE49-F238E27FC236}">
                <a16:creationId xmlns:a16="http://schemas.microsoft.com/office/drawing/2014/main" id="{07DA6D64-0723-CFD8-D3C1-164F47A4627C}"/>
              </a:ext>
            </a:extLst>
          </p:cNvPr>
          <p:cNvGraphicFramePr>
            <a:graphicFrameLocks noGrp="1"/>
          </p:cNvGraphicFramePr>
          <p:nvPr>
            <p:extLst>
              <p:ext uri="{D42A27DB-BD31-4B8C-83A1-F6EECF244321}">
                <p14:modId xmlns:p14="http://schemas.microsoft.com/office/powerpoint/2010/main" val="1350445372"/>
              </p:ext>
            </p:extLst>
          </p:nvPr>
        </p:nvGraphicFramePr>
        <p:xfrm>
          <a:off x="7302927" y="2009694"/>
          <a:ext cx="5532120" cy="3511296"/>
        </p:xfrm>
        <a:graphic>
          <a:graphicData uri="http://schemas.openxmlformats.org/drawingml/2006/table">
            <a:tbl>
              <a:tblPr/>
              <a:tblGrid>
                <a:gridCol w="4023360">
                  <a:extLst>
                    <a:ext uri="{9D8B030D-6E8A-4147-A177-3AD203B41FA5}">
                      <a16:colId xmlns:a16="http://schemas.microsoft.com/office/drawing/2014/main" val="2812798555"/>
                    </a:ext>
                  </a:extLst>
                </a:gridCol>
                <a:gridCol w="1508760">
                  <a:extLst>
                    <a:ext uri="{9D8B030D-6E8A-4147-A177-3AD203B41FA5}">
                      <a16:colId xmlns:a16="http://schemas.microsoft.com/office/drawing/2014/main" val="2124067273"/>
                    </a:ext>
                  </a:extLst>
                </a:gridCol>
              </a:tblGrid>
              <a:tr h="182880">
                <a:tc>
                  <a:txBody>
                    <a:bodyPr/>
                    <a:lstStyle/>
                    <a:p>
                      <a:pPr algn="l" fontAlgn="ctr"/>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Theme</a:t>
                      </a:r>
                    </a:p>
                  </a:txBody>
                  <a:tcPr marL="18288" marR="18288" marT="18288" marB="18288" anchor="b">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fontAlgn="ctr"/>
                      <a:r>
                        <a:rPr lang="en-US" sz="18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Exposure (%)</a:t>
                      </a:r>
                    </a:p>
                  </a:txBody>
                  <a:tcPr marL="18288" marR="18288" marT="18288" marB="18288" anchor="b">
                    <a:lnL>
                      <a:noFill/>
                    </a:lnL>
                    <a:lnR w="635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 Rise in Industrial Activity</a:t>
                      </a:r>
                    </a:p>
                  </a:txBody>
                  <a:tcPr marL="18288" marR="18288"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7</a:t>
                      </a:r>
                    </a:p>
                  </a:txBody>
                  <a:tcPr marL="18288" marR="731520"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Port and Logistics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3</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1"/>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Airport</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3</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2"/>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Energy and Power Distributors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2</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3"/>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 Increase in Global Capital Expenditure</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21</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Industrial Machinery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10</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7"/>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Tech H/W Supply Chain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5</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947435455"/>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High-end Semiconductor Equipment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4</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8"/>
                  </a:ext>
                </a:extLst>
              </a:tr>
              <a:tr h="320040">
                <a:tc>
                  <a:txBody>
                    <a:bodyPr/>
                    <a:lstStyle/>
                    <a:p>
                      <a:pPr algn="l" fontAlgn="ctr"/>
                      <a:r>
                        <a:rPr lang="en-US" sz="1600" b="0" i="0" u="none" strike="noStrike" dirty="0">
                          <a:effectLst/>
                          <a:latin typeface="Roboto Condensed" panose="02000000000000000000" pitchFamily="2" charset="0"/>
                          <a:ea typeface="Roboto Condensed" panose="02000000000000000000" pitchFamily="2" charset="0"/>
                        </a:rPr>
                        <a:t> Air Conditioning</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tc>
                  <a:txBody>
                    <a:bodyPr/>
                    <a:lstStyle/>
                    <a:p>
                      <a:pPr algn="r" fontAlgn="ctr"/>
                      <a:r>
                        <a:rPr lang="en-US" sz="1600" b="0" i="0" u="none" strike="noStrike" dirty="0">
                          <a:effectLst/>
                          <a:latin typeface="Roboto Condensed" panose="02000000000000000000" pitchFamily="2" charset="0"/>
                          <a:ea typeface="Roboto Condensed" panose="02000000000000000000" pitchFamily="2" charset="0"/>
                        </a:rPr>
                        <a:t>2</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9"/>
                  </a:ext>
                </a:extLst>
              </a:tr>
              <a:tr h="320040">
                <a:tc>
                  <a:txBody>
                    <a:bodyPr/>
                    <a:lstStyle/>
                    <a:p>
                      <a:pPr algn="l" fontAlgn="ctr"/>
                      <a:r>
                        <a:rPr lang="en-US" sz="1600" b="1" i="0" u="none" strike="noStrike" dirty="0">
                          <a:effectLst/>
                          <a:latin typeface="Roboto Condensed" panose="02000000000000000000" pitchFamily="2" charset="0"/>
                          <a:ea typeface="Roboto Condensed" panose="02000000000000000000" pitchFamily="2" charset="0"/>
                        </a:rPr>
                        <a:t>Shift in Global EV &amp; Renewables Supply Chain</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r" fontAlgn="ctr"/>
                      <a:r>
                        <a:rPr lang="en-US" sz="1600" b="1" i="0" u="none" strike="noStrike" dirty="0">
                          <a:effectLst/>
                          <a:latin typeface="Roboto Condensed" panose="02000000000000000000" pitchFamily="2" charset="0"/>
                          <a:ea typeface="Roboto Condensed" panose="02000000000000000000" pitchFamily="2" charset="0"/>
                        </a:rPr>
                        <a:t>5</a:t>
                      </a:r>
                    </a:p>
                  </a:txBody>
                  <a:tcPr marL="18288" marR="731520"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867293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44231E3-827C-00AD-F5E3-7CE64DE06680}"/>
              </a:ext>
            </a:extLst>
          </p:cNvPr>
          <p:cNvSpPr/>
          <p:nvPr/>
        </p:nvSpPr>
        <p:spPr>
          <a:xfrm>
            <a:off x="8949244" y="5542628"/>
            <a:ext cx="3923917" cy="979178"/>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293AB94-8BA6-E9D3-2BAA-00555CBC6582}"/>
              </a:ext>
            </a:extLst>
          </p:cNvPr>
          <p:cNvSpPr/>
          <p:nvPr/>
        </p:nvSpPr>
        <p:spPr>
          <a:xfrm>
            <a:off x="2133896" y="5542628"/>
            <a:ext cx="3922776" cy="979179"/>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909794FF-C5B2-B28E-BA80-E9BCD6ED0986}"/>
              </a:ext>
            </a:extLst>
          </p:cNvPr>
          <p:cNvSpPr txBox="1"/>
          <p:nvPr/>
        </p:nvSpPr>
        <p:spPr>
          <a:xfrm>
            <a:off x="2213853" y="5578319"/>
            <a:ext cx="3762863" cy="923330"/>
          </a:xfrm>
          <a:prstGeom prst="rect">
            <a:avLst/>
          </a:prstGeom>
          <a:noFill/>
        </p:spPr>
        <p:txBody>
          <a:bodyPr wrap="square" rtlCol="0">
            <a:spAutoFit/>
          </a:bodyPr>
          <a:lstStyle/>
          <a:p>
            <a:pPr algn="ctr"/>
            <a:r>
              <a:rPr lang="en-US" dirty="0"/>
              <a:t>Largest Country </a:t>
            </a:r>
            <a:r>
              <a:rPr lang="en-US" dirty="0" err="1"/>
              <a:t>Overweights</a:t>
            </a:r>
            <a:endParaRPr lang="en-US" dirty="0"/>
          </a:p>
          <a:p>
            <a:pPr algn="ctr"/>
            <a:br>
              <a:rPr lang="en-US" dirty="0"/>
            </a:br>
            <a:r>
              <a:rPr lang="en-US" dirty="0"/>
              <a:t>Vietnam, Mexico, MNC</a:t>
            </a:r>
          </a:p>
        </p:txBody>
      </p:sp>
      <p:sp>
        <p:nvSpPr>
          <p:cNvPr id="16" name="TextBox 15">
            <a:extLst>
              <a:ext uri="{FF2B5EF4-FFF2-40B4-BE49-F238E27FC236}">
                <a16:creationId xmlns:a16="http://schemas.microsoft.com/office/drawing/2014/main" id="{25EE537B-4B9A-BA98-2D24-EF59829159BF}"/>
              </a:ext>
            </a:extLst>
          </p:cNvPr>
          <p:cNvSpPr txBox="1"/>
          <p:nvPr/>
        </p:nvSpPr>
        <p:spPr>
          <a:xfrm>
            <a:off x="9029771" y="5578319"/>
            <a:ext cx="3762863" cy="904465"/>
          </a:xfrm>
          <a:prstGeom prst="rect">
            <a:avLst/>
          </a:prstGeom>
          <a:noFill/>
        </p:spPr>
        <p:txBody>
          <a:bodyPr wrap="square" rtlCol="0">
            <a:spAutoFit/>
          </a:bodyPr>
          <a:lstStyle/>
          <a:p>
            <a:pPr algn="ctr"/>
            <a:r>
              <a:rPr lang="en-US" dirty="0"/>
              <a:t>Largest Sector </a:t>
            </a:r>
            <a:r>
              <a:rPr lang="en-US" dirty="0" err="1"/>
              <a:t>Overweights</a:t>
            </a:r>
            <a:endParaRPr lang="en-US" dirty="0"/>
          </a:p>
          <a:p>
            <a:pPr algn="ctr"/>
            <a:endParaRPr lang="en-US" dirty="0"/>
          </a:p>
          <a:p>
            <a:pPr algn="ctr"/>
            <a:r>
              <a:rPr lang="en-US" dirty="0"/>
              <a:t>Industrials, Materials, Real Estate</a:t>
            </a:r>
          </a:p>
        </p:txBody>
      </p:sp>
      <p:sp>
        <p:nvSpPr>
          <p:cNvPr id="2" name="Text Placeholder 1">
            <a:extLst>
              <a:ext uri="{FF2B5EF4-FFF2-40B4-BE49-F238E27FC236}">
                <a16:creationId xmlns:a16="http://schemas.microsoft.com/office/drawing/2014/main" id="{F4717EA7-CAD0-14F8-5DD5-C47C9B73DBA1}"/>
              </a:ext>
            </a:extLst>
          </p:cNvPr>
          <p:cNvSpPr>
            <a:spLocks noGrp="1"/>
          </p:cNvSpPr>
          <p:nvPr>
            <p:ph type="body" sz="quarter" idx="14"/>
          </p:nvPr>
        </p:nvSpPr>
        <p:spPr/>
        <p:txBody>
          <a:bodyPr/>
          <a:lstStyle/>
          <a:p>
            <a:pPr>
              <a:lnSpc>
                <a:spcPct val="100000"/>
              </a:lnSpc>
            </a:pPr>
            <a:r>
              <a:rPr lang="en-US" b="1" dirty="0"/>
              <a:t>As of </a:t>
            </a:r>
            <a:r>
              <a:rPr lang="en-US" sz="900" b="1" dirty="0"/>
              <a:t>3/31/23</a:t>
            </a:r>
            <a:r>
              <a:rPr lang="en-US" b="1" dirty="0"/>
              <a:t> | Source: </a:t>
            </a:r>
            <a:r>
              <a:rPr lang="en-US" b="1" dirty="0">
                <a:latin typeface="Roboto Condensed" panose="02000000000000000000" pitchFamily="2" charset="0"/>
                <a:ea typeface="Roboto Condensed" panose="02000000000000000000" pitchFamily="2" charset="0"/>
              </a:rPr>
              <a:t>GICS Sector Report, GMO</a:t>
            </a:r>
          </a:p>
          <a:p>
            <a:pPr>
              <a:lnSpc>
                <a:spcPct val="100000"/>
              </a:lnSpc>
            </a:pPr>
            <a:r>
              <a:rPr lang="en-US" dirty="0">
                <a:effectLst/>
                <a:latin typeface="Roboto Condensed" panose="02000000000000000000" pitchFamily="2" charset="0"/>
                <a:ea typeface="Roboto Condensed" panose="02000000000000000000" pitchFamily="2" charset="0"/>
              </a:rPr>
              <a:t>Model portfolio characteristics have many inherent limitations and may not reflect the impact that material economic and market factors may have on the decision-making process if client fund were actually managed in the manner shown. Actual characteristics may differ substantially from the model characteristics presented. MSCI data may not be reproduced or used for any other purpose. MSCI provides no warranties, has not prepared or approved this report, and has no liability hereunder. Please visit </a:t>
            </a:r>
            <a:r>
              <a:rPr lang="en-US" u="sng" dirty="0">
                <a:effectLst/>
                <a:latin typeface="Roboto Condensed" panose="02000000000000000000" pitchFamily="2" charset="0"/>
                <a:ea typeface="Roboto Condensed" panose="02000000000000000000" pitchFamily="2" charset="0"/>
                <a:hlinkClick r:id="rId3">
                  <a:extLst>
                    <a:ext uri="{A12FA001-AC4F-418D-AE19-62706E023703}">
                      <ahyp:hlinkClr xmlns:ahyp="http://schemas.microsoft.com/office/drawing/2018/hyperlinkcolor" val="tx"/>
                    </a:ext>
                  </a:extLst>
                </a:hlinkClick>
              </a:rPr>
              <a:t>https://www.gmo.com/americas/benchmark-disclaimers/</a:t>
            </a:r>
            <a:r>
              <a:rPr lang="en-US" dirty="0">
                <a:effectLst/>
                <a:latin typeface="Roboto Condensed" panose="02000000000000000000" pitchFamily="2" charset="0"/>
                <a:ea typeface="Roboto Condensed" panose="02000000000000000000" pitchFamily="2" charset="0"/>
              </a:rPr>
              <a:t> to review the complete benchmark disclaimer notice.</a:t>
            </a:r>
            <a:endParaRPr lang="en-US" dirty="0"/>
          </a:p>
        </p:txBody>
      </p:sp>
      <p:sp>
        <p:nvSpPr>
          <p:cNvPr id="3" name="Title 2">
            <a:extLst>
              <a:ext uri="{FF2B5EF4-FFF2-40B4-BE49-F238E27FC236}">
                <a16:creationId xmlns:a16="http://schemas.microsoft.com/office/drawing/2014/main" id="{12B4D728-E694-B901-AD32-87EF39778961}"/>
              </a:ext>
            </a:extLst>
          </p:cNvPr>
          <p:cNvSpPr>
            <a:spLocks noGrp="1"/>
          </p:cNvSpPr>
          <p:nvPr>
            <p:ph type="title"/>
          </p:nvPr>
        </p:nvSpPr>
        <p:spPr/>
        <p:txBody>
          <a:bodyPr/>
          <a:lstStyle/>
          <a:p>
            <a:r>
              <a:rPr lang="en-US" dirty="0"/>
              <a:t>Model Portfolio characteristics</a:t>
            </a:r>
          </a:p>
        </p:txBody>
      </p:sp>
      <p:sp>
        <p:nvSpPr>
          <p:cNvPr id="4" name="Text Placeholder 3">
            <a:extLst>
              <a:ext uri="{FF2B5EF4-FFF2-40B4-BE49-F238E27FC236}">
                <a16:creationId xmlns:a16="http://schemas.microsoft.com/office/drawing/2014/main" id="{CEF1C6E6-1015-C837-46E8-C55AECB21364}"/>
              </a:ext>
            </a:extLst>
          </p:cNvPr>
          <p:cNvSpPr>
            <a:spLocks noGrp="1"/>
          </p:cNvSpPr>
          <p:nvPr>
            <p:ph type="body" sz="quarter" idx="13"/>
          </p:nvPr>
        </p:nvSpPr>
        <p:spPr/>
        <p:txBody>
          <a:bodyPr/>
          <a:lstStyle/>
          <a:p>
            <a:r>
              <a:rPr lang="en-US" dirty="0"/>
              <a:t>Well diversified across countries and sectors; a benchmark-agnostic approach</a:t>
            </a:r>
          </a:p>
        </p:txBody>
      </p:sp>
      <p:graphicFrame>
        <p:nvGraphicFramePr>
          <p:cNvPr id="7" name="Chart 6">
            <a:extLst>
              <a:ext uri="{FF2B5EF4-FFF2-40B4-BE49-F238E27FC236}">
                <a16:creationId xmlns:a16="http://schemas.microsoft.com/office/drawing/2014/main" id="{F0DAA7D1-C9EC-F14E-731D-6092FC0752C4}"/>
              </a:ext>
            </a:extLst>
          </p:cNvPr>
          <p:cNvGraphicFramePr>
            <a:graphicFrameLocks/>
          </p:cNvGraphicFramePr>
          <p:nvPr>
            <p:extLst>
              <p:ext uri="{D42A27DB-BD31-4B8C-83A1-F6EECF244321}">
                <p14:modId xmlns:p14="http://schemas.microsoft.com/office/powerpoint/2010/main" val="2385083572"/>
              </p:ext>
            </p:extLst>
          </p:nvPr>
        </p:nvGraphicFramePr>
        <p:xfrm>
          <a:off x="1168842" y="2346003"/>
          <a:ext cx="5319422" cy="2933581"/>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09A2B054-6FB5-F9F1-FF59-0969F65FBEFD}"/>
              </a:ext>
            </a:extLst>
          </p:cNvPr>
          <p:cNvSpPr txBox="1"/>
          <p:nvPr/>
        </p:nvSpPr>
        <p:spPr>
          <a:xfrm>
            <a:off x="7470441" y="1917390"/>
            <a:ext cx="2419252" cy="400110"/>
          </a:xfrm>
          <a:prstGeom prst="rect">
            <a:avLst/>
          </a:prstGeom>
          <a:noFill/>
        </p:spPr>
        <p:txBody>
          <a:bodyPr wrap="none" rtlCol="0">
            <a:spAutoFit/>
          </a:bodyPr>
          <a:lstStyle/>
          <a:p>
            <a:r>
              <a:rPr lang="en-US" sz="2000" dirty="0">
                <a:solidFill>
                  <a:schemeClr val="accent2"/>
                </a:solidFill>
                <a:latin typeface="Roboto Condensed" panose="02000000000000000000" pitchFamily="2" charset="0"/>
              </a:rPr>
              <a:t>SECTOR WEIGHTS (%)</a:t>
            </a:r>
          </a:p>
        </p:txBody>
      </p:sp>
      <p:sp>
        <p:nvSpPr>
          <p:cNvPr id="9" name="TextBox 8">
            <a:extLst>
              <a:ext uri="{FF2B5EF4-FFF2-40B4-BE49-F238E27FC236}">
                <a16:creationId xmlns:a16="http://schemas.microsoft.com/office/drawing/2014/main" id="{0C204BE7-53B7-B357-A57B-92E56F761842}"/>
              </a:ext>
            </a:extLst>
          </p:cNvPr>
          <p:cNvSpPr txBox="1"/>
          <p:nvPr/>
        </p:nvSpPr>
        <p:spPr>
          <a:xfrm>
            <a:off x="1096650" y="1917390"/>
            <a:ext cx="2597186" cy="400110"/>
          </a:xfrm>
          <a:prstGeom prst="rect">
            <a:avLst/>
          </a:prstGeom>
          <a:noFill/>
        </p:spPr>
        <p:txBody>
          <a:bodyPr wrap="none" rtlCol="0">
            <a:spAutoFit/>
          </a:bodyPr>
          <a:lstStyle/>
          <a:p>
            <a:r>
              <a:rPr lang="en-US" sz="2000" dirty="0">
                <a:solidFill>
                  <a:schemeClr val="accent2"/>
                </a:solidFill>
                <a:latin typeface="Roboto Condensed" panose="02000000000000000000" pitchFamily="2" charset="0"/>
              </a:rPr>
              <a:t>COUNTRY WEIGHTS (%)</a:t>
            </a:r>
          </a:p>
        </p:txBody>
      </p:sp>
      <p:graphicFrame>
        <p:nvGraphicFramePr>
          <p:cNvPr id="10" name="Chart 9">
            <a:extLst>
              <a:ext uri="{FF2B5EF4-FFF2-40B4-BE49-F238E27FC236}">
                <a16:creationId xmlns:a16="http://schemas.microsoft.com/office/drawing/2014/main" id="{1AB72B5E-9564-9F85-9B50-913131A9D4E5}"/>
              </a:ext>
            </a:extLst>
          </p:cNvPr>
          <p:cNvGraphicFramePr>
            <a:graphicFrameLocks/>
          </p:cNvGraphicFramePr>
          <p:nvPr>
            <p:extLst>
              <p:ext uri="{D42A27DB-BD31-4B8C-83A1-F6EECF244321}">
                <p14:modId xmlns:p14="http://schemas.microsoft.com/office/powerpoint/2010/main" val="336886536"/>
              </p:ext>
            </p:extLst>
          </p:nvPr>
        </p:nvGraphicFramePr>
        <p:xfrm>
          <a:off x="7185182" y="2240567"/>
          <a:ext cx="5401732" cy="3039017"/>
        </p:xfrm>
        <a:graphic>
          <a:graphicData uri="http://schemas.openxmlformats.org/drawingml/2006/chart">
            <c:chart xmlns:c="http://schemas.openxmlformats.org/drawingml/2006/chart" xmlns:r="http://schemas.openxmlformats.org/officeDocument/2006/relationships" r:id="rId5"/>
          </a:graphicData>
        </a:graphic>
      </p:graphicFrame>
      <p:cxnSp>
        <p:nvCxnSpPr>
          <p:cNvPr id="13" name="Straight Connector 12">
            <a:extLst>
              <a:ext uri="{FF2B5EF4-FFF2-40B4-BE49-F238E27FC236}">
                <a16:creationId xmlns:a16="http://schemas.microsoft.com/office/drawing/2014/main" id="{29AC8787-8CD6-8B85-8FA3-6ABF2AF608F6}"/>
              </a:ext>
            </a:extLst>
          </p:cNvPr>
          <p:cNvCxnSpPr>
            <a:cxnSpLocks/>
          </p:cNvCxnSpPr>
          <p:nvPr/>
        </p:nvCxnSpPr>
        <p:spPr>
          <a:xfrm>
            <a:off x="2213853" y="5974281"/>
            <a:ext cx="376286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E18836-30D4-5256-F315-3888D3DF0CF9}"/>
              </a:ext>
            </a:extLst>
          </p:cNvPr>
          <p:cNvCxnSpPr>
            <a:cxnSpLocks/>
          </p:cNvCxnSpPr>
          <p:nvPr/>
        </p:nvCxnSpPr>
        <p:spPr>
          <a:xfrm>
            <a:off x="9029771" y="5974281"/>
            <a:ext cx="3762863"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Isosceles Triangle 18">
            <a:extLst>
              <a:ext uri="{FF2B5EF4-FFF2-40B4-BE49-F238E27FC236}">
                <a16:creationId xmlns:a16="http://schemas.microsoft.com/office/drawing/2014/main" id="{9140A8E4-18CB-C793-840A-1BA16CA65F9C}"/>
              </a:ext>
            </a:extLst>
          </p:cNvPr>
          <p:cNvSpPr/>
          <p:nvPr/>
        </p:nvSpPr>
        <p:spPr>
          <a:xfrm rot="10800000">
            <a:off x="4003028" y="5974281"/>
            <a:ext cx="184513" cy="1696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0" name="Isosceles Triangle 19">
            <a:extLst>
              <a:ext uri="{FF2B5EF4-FFF2-40B4-BE49-F238E27FC236}">
                <a16:creationId xmlns:a16="http://schemas.microsoft.com/office/drawing/2014/main" id="{C143D9B1-245A-73B6-DAA3-D78B24422DF8}"/>
              </a:ext>
            </a:extLst>
          </p:cNvPr>
          <p:cNvSpPr/>
          <p:nvPr/>
        </p:nvSpPr>
        <p:spPr>
          <a:xfrm rot="10800000">
            <a:off x="10818946" y="5974281"/>
            <a:ext cx="184513" cy="169633"/>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32" name="Group 31">
            <a:extLst>
              <a:ext uri="{FF2B5EF4-FFF2-40B4-BE49-F238E27FC236}">
                <a16:creationId xmlns:a16="http://schemas.microsoft.com/office/drawing/2014/main" id="{3F1B65A4-831A-3F61-4C22-1D3A506E5F28}"/>
              </a:ext>
            </a:extLst>
          </p:cNvPr>
          <p:cNvGrpSpPr/>
          <p:nvPr/>
        </p:nvGrpSpPr>
        <p:grpSpPr>
          <a:xfrm>
            <a:off x="4789532" y="5194123"/>
            <a:ext cx="4568948" cy="338554"/>
            <a:chOff x="3533227" y="5241829"/>
            <a:chExt cx="4568948" cy="338554"/>
          </a:xfrm>
        </p:grpSpPr>
        <p:grpSp>
          <p:nvGrpSpPr>
            <p:cNvPr id="28" name="Group 27">
              <a:extLst>
                <a:ext uri="{FF2B5EF4-FFF2-40B4-BE49-F238E27FC236}">
                  <a16:creationId xmlns:a16="http://schemas.microsoft.com/office/drawing/2014/main" id="{F1F2C4AC-4114-6659-81E7-0185E627A506}"/>
                </a:ext>
              </a:extLst>
            </p:cNvPr>
            <p:cNvGrpSpPr/>
            <p:nvPr/>
          </p:nvGrpSpPr>
          <p:grpSpPr>
            <a:xfrm>
              <a:off x="3533227" y="5241829"/>
              <a:ext cx="2231469" cy="338554"/>
              <a:chOff x="3533227" y="5274915"/>
              <a:chExt cx="2231469" cy="338554"/>
            </a:xfrm>
          </p:grpSpPr>
          <p:sp>
            <p:nvSpPr>
              <p:cNvPr id="26" name="Text Box 8">
                <a:extLst>
                  <a:ext uri="{FF2B5EF4-FFF2-40B4-BE49-F238E27FC236}">
                    <a16:creationId xmlns:a16="http://schemas.microsoft.com/office/drawing/2014/main" id="{1BF2991A-82AA-47B5-3F5E-46D70A0B4B43}"/>
                  </a:ext>
                </a:extLst>
              </p:cNvPr>
              <p:cNvSpPr txBox="1">
                <a:spLocks noChangeArrowheads="1"/>
              </p:cNvSpPr>
              <p:nvPr/>
            </p:nvSpPr>
            <p:spPr bwMode="auto">
              <a:xfrm>
                <a:off x="3745247" y="5274915"/>
                <a:ext cx="20194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1600" dirty="0">
                    <a:latin typeface="Roboto Condensed" panose="02000000000000000000" pitchFamily="2" charset="0"/>
                    <a:ea typeface="Roboto Condensed" panose="02000000000000000000" pitchFamily="2" charset="0"/>
                  </a:rPr>
                  <a:t>GMO Model Portfolio</a:t>
                </a:r>
              </a:p>
            </p:txBody>
          </p:sp>
          <p:sp>
            <p:nvSpPr>
              <p:cNvPr id="27" name="Rectangle 26">
                <a:extLst>
                  <a:ext uri="{FF2B5EF4-FFF2-40B4-BE49-F238E27FC236}">
                    <a16:creationId xmlns:a16="http://schemas.microsoft.com/office/drawing/2014/main" id="{6315A1B7-5DDE-E4C6-3DC4-7FAE42E53209}"/>
                  </a:ext>
                </a:extLst>
              </p:cNvPr>
              <p:cNvSpPr/>
              <p:nvPr/>
            </p:nvSpPr>
            <p:spPr>
              <a:xfrm>
                <a:off x="3533227" y="5380799"/>
                <a:ext cx="212021" cy="126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nvGrpSpPr>
            <p:cNvPr id="29" name="Group 28">
              <a:extLst>
                <a:ext uri="{FF2B5EF4-FFF2-40B4-BE49-F238E27FC236}">
                  <a16:creationId xmlns:a16="http://schemas.microsoft.com/office/drawing/2014/main" id="{5BBAAB75-B146-4889-BF32-53AD881AC593}"/>
                </a:ext>
              </a:extLst>
            </p:cNvPr>
            <p:cNvGrpSpPr/>
            <p:nvPr/>
          </p:nvGrpSpPr>
          <p:grpSpPr>
            <a:xfrm>
              <a:off x="5870706" y="5241829"/>
              <a:ext cx="2231469" cy="338554"/>
              <a:chOff x="3533227" y="5274915"/>
              <a:chExt cx="2231469" cy="338554"/>
            </a:xfrm>
          </p:grpSpPr>
          <p:sp>
            <p:nvSpPr>
              <p:cNvPr id="30" name="Text Box 8">
                <a:extLst>
                  <a:ext uri="{FF2B5EF4-FFF2-40B4-BE49-F238E27FC236}">
                    <a16:creationId xmlns:a16="http://schemas.microsoft.com/office/drawing/2014/main" id="{93E045A8-2686-78A7-8E7C-586361D3163F}"/>
                  </a:ext>
                </a:extLst>
              </p:cNvPr>
              <p:cNvSpPr txBox="1">
                <a:spLocks noChangeArrowheads="1"/>
              </p:cNvSpPr>
              <p:nvPr/>
            </p:nvSpPr>
            <p:spPr bwMode="auto">
              <a:xfrm>
                <a:off x="3745247" y="5274915"/>
                <a:ext cx="201944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sz="1600" dirty="0">
                    <a:latin typeface="Roboto Condensed" panose="02000000000000000000" pitchFamily="2" charset="0"/>
                    <a:ea typeface="Roboto Condensed" panose="02000000000000000000" pitchFamily="2" charset="0"/>
                  </a:rPr>
                  <a:t>MSCI Emerging Index</a:t>
                </a:r>
              </a:p>
            </p:txBody>
          </p:sp>
          <p:sp>
            <p:nvSpPr>
              <p:cNvPr id="31" name="Rectangle 30">
                <a:extLst>
                  <a:ext uri="{FF2B5EF4-FFF2-40B4-BE49-F238E27FC236}">
                    <a16:creationId xmlns:a16="http://schemas.microsoft.com/office/drawing/2014/main" id="{A35578F7-0052-7DF6-A290-E1E539C50D27}"/>
                  </a:ext>
                </a:extLst>
              </p:cNvPr>
              <p:cNvSpPr/>
              <p:nvPr/>
            </p:nvSpPr>
            <p:spPr>
              <a:xfrm>
                <a:off x="3533227" y="5380799"/>
                <a:ext cx="212021" cy="1267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grpSp>
    </p:spTree>
    <p:extLst>
      <p:ext uri="{BB962C8B-B14F-4D97-AF65-F5344CB8AC3E}">
        <p14:creationId xmlns:p14="http://schemas.microsoft.com/office/powerpoint/2010/main" val="1252842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FCD41A-9879-FB6A-606E-5DCFC6778357}"/>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D72729DD-93A1-07B0-0BCB-523C38F22D7D}"/>
              </a:ext>
            </a:extLst>
          </p:cNvPr>
          <p:cNvSpPr>
            <a:spLocks noGrp="1"/>
          </p:cNvSpPr>
          <p:nvPr>
            <p:ph type="title"/>
          </p:nvPr>
        </p:nvSpPr>
        <p:spPr/>
        <p:txBody>
          <a:bodyPr/>
          <a:lstStyle/>
          <a:p>
            <a:r>
              <a:rPr lang="en-US" dirty="0"/>
              <a:t>Holding for the Long Term in Emerging Markets</a:t>
            </a:r>
          </a:p>
        </p:txBody>
      </p:sp>
      <p:sp>
        <p:nvSpPr>
          <p:cNvPr id="4" name="Text Placeholder 3">
            <a:extLst>
              <a:ext uri="{FF2B5EF4-FFF2-40B4-BE49-F238E27FC236}">
                <a16:creationId xmlns:a16="http://schemas.microsoft.com/office/drawing/2014/main" id="{66ABCD66-3E6E-402C-96B4-84F7B3FFEE2F}"/>
              </a:ext>
            </a:extLst>
          </p:cNvPr>
          <p:cNvSpPr>
            <a:spLocks noGrp="1"/>
          </p:cNvSpPr>
          <p:nvPr>
            <p:ph type="body" sz="quarter" idx="13"/>
          </p:nvPr>
        </p:nvSpPr>
        <p:spPr/>
        <p:txBody>
          <a:bodyPr/>
          <a:lstStyle/>
          <a:p>
            <a:r>
              <a:rPr lang="en-US" dirty="0"/>
              <a:t>One man can impact investment outcomes</a:t>
            </a:r>
          </a:p>
        </p:txBody>
      </p:sp>
      <p:pic>
        <p:nvPicPr>
          <p:cNvPr id="5" name="Picture 4" descr="http://newsinfo.inquirer.net/files/2016/05/DUTERTE-TIME-FEATURED-IMAGE.jpg">
            <a:extLst>
              <a:ext uri="{FF2B5EF4-FFF2-40B4-BE49-F238E27FC236}">
                <a16:creationId xmlns:a16="http://schemas.microsoft.com/office/drawing/2014/main" id="{3E75894C-6887-C48D-F990-E5BCBFCE6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735" y="3285986"/>
            <a:ext cx="2659640" cy="3495813"/>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10" descr="Erdogan sacks Turkey's hawkish central bank governor after rate hike">
            <a:extLst>
              <a:ext uri="{FF2B5EF4-FFF2-40B4-BE49-F238E27FC236}">
                <a16:creationId xmlns:a16="http://schemas.microsoft.com/office/drawing/2014/main" id="{69EC22B1-01C0-B52D-2FF4-80ABFCDAFF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823" r="36155"/>
          <a:stretch/>
        </p:blipFill>
        <p:spPr bwMode="auto">
          <a:xfrm>
            <a:off x="5675047" y="3285986"/>
            <a:ext cx="2471104" cy="35026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Make in India, Modi tells businesses | The Straits Times">
            <a:extLst>
              <a:ext uri="{FF2B5EF4-FFF2-40B4-BE49-F238E27FC236}">
                <a16:creationId xmlns:a16="http://schemas.microsoft.com/office/drawing/2014/main" id="{308FFEE1-0AF4-802F-ACE6-B18EDA4D03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55" r="20938"/>
          <a:stretch/>
        </p:blipFill>
        <p:spPr bwMode="auto">
          <a:xfrm>
            <a:off x="9885305" y="3285987"/>
            <a:ext cx="3130979" cy="35115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2">
            <a:extLst>
              <a:ext uri="{FF2B5EF4-FFF2-40B4-BE49-F238E27FC236}">
                <a16:creationId xmlns:a16="http://schemas.microsoft.com/office/drawing/2014/main" id="{A686F1C7-664F-8F38-16BD-9D8B28B52664}"/>
              </a:ext>
            </a:extLst>
          </p:cNvPr>
          <p:cNvSpPr>
            <a:spLocks noChangeArrowheads="1"/>
          </p:cNvSpPr>
          <p:nvPr/>
        </p:nvSpPr>
        <p:spPr bwMode="gray">
          <a:xfrm>
            <a:off x="1228141" y="2136843"/>
            <a:ext cx="28588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787400">
              <a:buClr>
                <a:schemeClr val="tx2"/>
              </a:buClr>
              <a:defRPr sz="1600">
                <a:solidFill>
                  <a:schemeClr val="tx1"/>
                </a:solidFill>
                <a:latin typeface="Trebuchet MS" pitchFamily="34" charset="0"/>
              </a:defRPr>
            </a:lvl1pPr>
            <a:lvl2pPr marL="161925" indent="-160338" algn="l" defTabSz="787400">
              <a:buClr>
                <a:schemeClr val="tx1"/>
              </a:buClr>
              <a:buSzPct val="120000"/>
              <a:buChar char="•"/>
              <a:defRPr sz="1600">
                <a:solidFill>
                  <a:schemeClr val="tx1"/>
                </a:solidFill>
                <a:latin typeface="Trebuchet MS" pitchFamily="34" charset="0"/>
              </a:defRPr>
            </a:lvl2pPr>
            <a:lvl3pPr marL="314325" indent="-150813" algn="l" defTabSz="787400">
              <a:buClr>
                <a:schemeClr val="tx1"/>
              </a:buClr>
              <a:buSzPct val="120000"/>
              <a:buFont typeface="Trebuchet MS" pitchFamily="34" charset="0"/>
              <a:buChar char="–"/>
              <a:defRPr sz="1600">
                <a:solidFill>
                  <a:schemeClr val="tx1"/>
                </a:solidFill>
                <a:latin typeface="Trebuchet MS" pitchFamily="34" charset="0"/>
              </a:defRPr>
            </a:lvl3pPr>
            <a:lvl4pPr marL="452438" indent="-136525" algn="l" defTabSz="787400">
              <a:buClr>
                <a:schemeClr val="tx1"/>
              </a:buClr>
              <a:buChar char="•"/>
              <a:defRPr sz="1600">
                <a:solidFill>
                  <a:schemeClr val="tx1"/>
                </a:solidFill>
                <a:latin typeface="Trebuchet MS" pitchFamily="34" charset="0"/>
              </a:defRPr>
            </a:lvl4pPr>
            <a:lvl5pPr marL="603250" indent="-142875" algn="l" defTabSz="787400">
              <a:buClr>
                <a:schemeClr val="tx1"/>
              </a:buClr>
              <a:buFont typeface="Trebuchet MS" pitchFamily="34" charset="0"/>
              <a:buChar char="-"/>
              <a:defRPr sz="1600">
                <a:solidFill>
                  <a:schemeClr val="tx1"/>
                </a:solidFill>
                <a:latin typeface="Trebuchet MS" pitchFamily="34" charset="0"/>
              </a:defRPr>
            </a:lvl5pPr>
            <a:lvl6pPr marL="10604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6pPr>
            <a:lvl7pPr marL="15176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7pPr>
            <a:lvl8pPr marL="19748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8pPr>
            <a:lvl9pPr marL="24320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9pPr>
          </a:lstStyle>
          <a:p>
            <a:pPr marL="0" lvl="1" indent="0" algn="ctr" defTabSz="732151">
              <a:buClr>
                <a:schemeClr val="accent2"/>
              </a:buClr>
              <a:buSzPct val="75000"/>
              <a:buNone/>
            </a:pPr>
            <a:r>
              <a:rPr lang="en-US" sz="2000" b="1"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Philippines' investment appeal waned in 2016 as Duterte rose to power</a:t>
            </a:r>
          </a:p>
        </p:txBody>
      </p:sp>
      <p:sp>
        <p:nvSpPr>
          <p:cNvPr id="9" name="Rectangle 22">
            <a:extLst>
              <a:ext uri="{FF2B5EF4-FFF2-40B4-BE49-F238E27FC236}">
                <a16:creationId xmlns:a16="http://schemas.microsoft.com/office/drawing/2014/main" id="{09EF5EB0-6181-335E-80B1-4825C6AF74BA}"/>
              </a:ext>
            </a:extLst>
          </p:cNvPr>
          <p:cNvSpPr>
            <a:spLocks noChangeArrowheads="1"/>
          </p:cNvSpPr>
          <p:nvPr/>
        </p:nvSpPr>
        <p:spPr bwMode="gray">
          <a:xfrm>
            <a:off x="4961682" y="2136843"/>
            <a:ext cx="389783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787400">
              <a:buClr>
                <a:schemeClr val="tx2"/>
              </a:buClr>
              <a:defRPr sz="1600">
                <a:solidFill>
                  <a:schemeClr val="tx1"/>
                </a:solidFill>
                <a:latin typeface="Trebuchet MS" pitchFamily="34" charset="0"/>
              </a:defRPr>
            </a:lvl1pPr>
            <a:lvl2pPr marL="161925" indent="-160338" algn="l" defTabSz="787400">
              <a:buClr>
                <a:schemeClr val="tx1"/>
              </a:buClr>
              <a:buSzPct val="120000"/>
              <a:buChar char="•"/>
              <a:defRPr sz="1600">
                <a:solidFill>
                  <a:schemeClr val="tx1"/>
                </a:solidFill>
                <a:latin typeface="Trebuchet MS" pitchFamily="34" charset="0"/>
              </a:defRPr>
            </a:lvl2pPr>
            <a:lvl3pPr marL="314325" indent="-150813" algn="l" defTabSz="787400">
              <a:buClr>
                <a:schemeClr val="tx1"/>
              </a:buClr>
              <a:buSzPct val="120000"/>
              <a:buFont typeface="Trebuchet MS" pitchFamily="34" charset="0"/>
              <a:buChar char="–"/>
              <a:defRPr sz="1600">
                <a:solidFill>
                  <a:schemeClr val="tx1"/>
                </a:solidFill>
                <a:latin typeface="Trebuchet MS" pitchFamily="34" charset="0"/>
              </a:defRPr>
            </a:lvl3pPr>
            <a:lvl4pPr marL="452438" indent="-136525" algn="l" defTabSz="787400">
              <a:buClr>
                <a:schemeClr val="tx1"/>
              </a:buClr>
              <a:buChar char="•"/>
              <a:defRPr sz="1600">
                <a:solidFill>
                  <a:schemeClr val="tx1"/>
                </a:solidFill>
                <a:latin typeface="Trebuchet MS" pitchFamily="34" charset="0"/>
              </a:defRPr>
            </a:lvl4pPr>
            <a:lvl5pPr marL="603250" indent="-142875" algn="l" defTabSz="787400">
              <a:buClr>
                <a:schemeClr val="tx1"/>
              </a:buClr>
              <a:buFont typeface="Trebuchet MS" pitchFamily="34" charset="0"/>
              <a:buChar char="-"/>
              <a:defRPr sz="1600">
                <a:solidFill>
                  <a:schemeClr val="tx1"/>
                </a:solidFill>
                <a:latin typeface="Trebuchet MS" pitchFamily="34" charset="0"/>
              </a:defRPr>
            </a:lvl5pPr>
            <a:lvl6pPr marL="10604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6pPr>
            <a:lvl7pPr marL="15176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7pPr>
            <a:lvl8pPr marL="19748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8pPr>
            <a:lvl9pPr marL="24320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9pPr>
          </a:lstStyle>
          <a:p>
            <a:pPr marL="0" lvl="1" indent="0" algn="ctr" defTabSz="732151">
              <a:buClr>
                <a:schemeClr val="accent2"/>
              </a:buClr>
              <a:buSzPct val="75000"/>
              <a:buNone/>
            </a:pPr>
            <a:r>
              <a:rPr lang="en-US" sz="2000" b="1"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“Turkey’s Still Dealing With the Aftershocks – of Erdogan’s Economy”</a:t>
            </a:r>
          </a:p>
          <a:p>
            <a:pPr marL="0" lvl="1" indent="0" algn="r" defTabSz="732151">
              <a:buClr>
                <a:schemeClr val="accent2"/>
              </a:buClr>
              <a:buSzPct val="75000"/>
              <a:buNone/>
            </a:pPr>
            <a:r>
              <a:rPr lang="en-US" sz="2000" b="1"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 </a:t>
            </a:r>
            <a:r>
              <a:rPr lang="en-US" sz="2000" dirty="0">
                <a:solidFill>
                  <a:schemeClr val="accent1"/>
                </a:solidFill>
                <a:latin typeface="Roboto Condensed" panose="02000000000000000000" pitchFamily="2" charset="0"/>
                <a:ea typeface="Roboto Condensed" panose="02000000000000000000" pitchFamily="2" charset="0"/>
                <a:cs typeface="Roboto Condensed Medium" panose="02000000000000000000" pitchFamily="2" charset="0"/>
              </a:rPr>
              <a:t>Foreign Policy , April 2023</a:t>
            </a:r>
          </a:p>
          <a:p>
            <a:pPr marL="0" lvl="1" indent="0" algn="ctr" defTabSz="732151">
              <a:buClr>
                <a:schemeClr val="accent2"/>
              </a:buClr>
              <a:buSzPct val="75000"/>
              <a:buNone/>
            </a:pPr>
            <a:endParaRPr lang="en-US" sz="2000" b="1"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p:txBody>
      </p:sp>
      <p:sp>
        <p:nvSpPr>
          <p:cNvPr id="10" name="Rectangle 22">
            <a:extLst>
              <a:ext uri="{FF2B5EF4-FFF2-40B4-BE49-F238E27FC236}">
                <a16:creationId xmlns:a16="http://schemas.microsoft.com/office/drawing/2014/main" id="{8C21C9A1-4C34-2D8E-8C2F-919D06F0728A}"/>
              </a:ext>
            </a:extLst>
          </p:cNvPr>
          <p:cNvSpPr>
            <a:spLocks noChangeArrowheads="1"/>
          </p:cNvSpPr>
          <p:nvPr/>
        </p:nvSpPr>
        <p:spPr bwMode="gray">
          <a:xfrm>
            <a:off x="9734229" y="2136843"/>
            <a:ext cx="317868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lgn="l" defTabSz="787400">
              <a:buClr>
                <a:schemeClr val="tx2"/>
              </a:buClr>
              <a:defRPr sz="1600">
                <a:solidFill>
                  <a:schemeClr val="tx1"/>
                </a:solidFill>
                <a:latin typeface="Trebuchet MS" pitchFamily="34" charset="0"/>
              </a:defRPr>
            </a:lvl1pPr>
            <a:lvl2pPr marL="161925" indent="-160338" algn="l" defTabSz="787400">
              <a:buClr>
                <a:schemeClr val="tx1"/>
              </a:buClr>
              <a:buSzPct val="120000"/>
              <a:buChar char="•"/>
              <a:defRPr sz="1600">
                <a:solidFill>
                  <a:schemeClr val="tx1"/>
                </a:solidFill>
                <a:latin typeface="Trebuchet MS" pitchFamily="34" charset="0"/>
              </a:defRPr>
            </a:lvl2pPr>
            <a:lvl3pPr marL="314325" indent="-150813" algn="l" defTabSz="787400">
              <a:buClr>
                <a:schemeClr val="tx1"/>
              </a:buClr>
              <a:buSzPct val="120000"/>
              <a:buFont typeface="Trebuchet MS" pitchFamily="34" charset="0"/>
              <a:buChar char="–"/>
              <a:defRPr sz="1600">
                <a:solidFill>
                  <a:schemeClr val="tx1"/>
                </a:solidFill>
                <a:latin typeface="Trebuchet MS" pitchFamily="34" charset="0"/>
              </a:defRPr>
            </a:lvl3pPr>
            <a:lvl4pPr marL="452438" indent="-136525" algn="l" defTabSz="787400">
              <a:buClr>
                <a:schemeClr val="tx1"/>
              </a:buClr>
              <a:buChar char="•"/>
              <a:defRPr sz="1600">
                <a:solidFill>
                  <a:schemeClr val="tx1"/>
                </a:solidFill>
                <a:latin typeface="Trebuchet MS" pitchFamily="34" charset="0"/>
              </a:defRPr>
            </a:lvl4pPr>
            <a:lvl5pPr marL="603250" indent="-142875" algn="l" defTabSz="787400">
              <a:buClr>
                <a:schemeClr val="tx1"/>
              </a:buClr>
              <a:buFont typeface="Trebuchet MS" pitchFamily="34" charset="0"/>
              <a:buChar char="-"/>
              <a:defRPr sz="1600">
                <a:solidFill>
                  <a:schemeClr val="tx1"/>
                </a:solidFill>
                <a:latin typeface="Trebuchet MS" pitchFamily="34" charset="0"/>
              </a:defRPr>
            </a:lvl5pPr>
            <a:lvl6pPr marL="10604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6pPr>
            <a:lvl7pPr marL="15176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7pPr>
            <a:lvl8pPr marL="19748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8pPr>
            <a:lvl9pPr marL="2432050" indent="-142875" defTabSz="787400" fontAlgn="base">
              <a:spcBef>
                <a:spcPct val="0"/>
              </a:spcBef>
              <a:spcAft>
                <a:spcPct val="0"/>
              </a:spcAft>
              <a:buClr>
                <a:schemeClr val="tx1"/>
              </a:buClr>
              <a:buFont typeface="Trebuchet MS" pitchFamily="34" charset="0"/>
              <a:buChar char="-"/>
              <a:defRPr sz="1600">
                <a:solidFill>
                  <a:schemeClr val="tx1"/>
                </a:solidFill>
                <a:latin typeface="Trebuchet MS" pitchFamily="34" charset="0"/>
              </a:defRPr>
            </a:lvl9pPr>
          </a:lstStyle>
          <a:p>
            <a:pPr marL="0" lvl="1" indent="0" algn="ctr" defTabSz="732151">
              <a:buClr>
                <a:schemeClr val="accent2"/>
              </a:buClr>
              <a:buSzPct val="75000"/>
              <a:buNone/>
            </a:pPr>
            <a:r>
              <a:rPr lang="en-US" sz="2000" b="1"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Make in India: devised to transform India into a global manufacturing hub</a:t>
            </a:r>
          </a:p>
        </p:txBody>
      </p:sp>
    </p:spTree>
    <p:extLst>
      <p:ext uri="{BB962C8B-B14F-4D97-AF65-F5344CB8AC3E}">
        <p14:creationId xmlns:p14="http://schemas.microsoft.com/office/powerpoint/2010/main" val="320575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0505D50-4920-B89B-478A-F65278AAC127}"/>
              </a:ext>
            </a:extLst>
          </p:cNvPr>
          <p:cNvSpPr>
            <a:spLocks noGrp="1"/>
          </p:cNvSpPr>
          <p:nvPr>
            <p:ph type="body" sz="quarter" idx="14"/>
          </p:nvPr>
        </p:nvSpPr>
        <p:spPr/>
        <p:txBody>
          <a:bodyPr/>
          <a:lstStyle/>
          <a:p>
            <a:endParaRPr lang="en-US"/>
          </a:p>
        </p:txBody>
      </p:sp>
      <p:sp>
        <p:nvSpPr>
          <p:cNvPr id="3" name="Title 2">
            <a:extLst>
              <a:ext uri="{FF2B5EF4-FFF2-40B4-BE49-F238E27FC236}">
                <a16:creationId xmlns:a16="http://schemas.microsoft.com/office/drawing/2014/main" id="{5B176A39-6A82-A608-46F5-E7AD68274E3A}"/>
              </a:ext>
            </a:extLst>
          </p:cNvPr>
          <p:cNvSpPr>
            <a:spLocks noGrp="1"/>
          </p:cNvSpPr>
          <p:nvPr>
            <p:ph type="title"/>
          </p:nvPr>
        </p:nvSpPr>
        <p:spPr/>
        <p:txBody>
          <a:bodyPr/>
          <a:lstStyle/>
          <a:p>
            <a:r>
              <a:rPr lang="en-US" dirty="0"/>
              <a:t>Holding for the Long Term in Emerging Markets</a:t>
            </a:r>
          </a:p>
        </p:txBody>
      </p:sp>
      <p:sp>
        <p:nvSpPr>
          <p:cNvPr id="4" name="Text Placeholder 3">
            <a:extLst>
              <a:ext uri="{FF2B5EF4-FFF2-40B4-BE49-F238E27FC236}">
                <a16:creationId xmlns:a16="http://schemas.microsoft.com/office/drawing/2014/main" id="{5825F83B-771F-F298-FAE6-93602CC240D3}"/>
              </a:ext>
            </a:extLst>
          </p:cNvPr>
          <p:cNvSpPr>
            <a:spLocks noGrp="1"/>
          </p:cNvSpPr>
          <p:nvPr>
            <p:ph type="body" sz="quarter" idx="13"/>
          </p:nvPr>
        </p:nvSpPr>
        <p:spPr/>
        <p:txBody>
          <a:bodyPr/>
          <a:lstStyle/>
          <a:p>
            <a:r>
              <a:rPr lang="en-US" dirty="0"/>
              <a:t>One man can impact investment outcomes</a:t>
            </a:r>
          </a:p>
        </p:txBody>
      </p:sp>
      <p:sp>
        <p:nvSpPr>
          <p:cNvPr id="10" name="Content Placeholder 5">
            <a:extLst>
              <a:ext uri="{FF2B5EF4-FFF2-40B4-BE49-F238E27FC236}">
                <a16:creationId xmlns:a16="http://schemas.microsoft.com/office/drawing/2014/main" id="{8546E331-64A9-128C-6405-4EFF34667825}"/>
              </a:ext>
            </a:extLst>
          </p:cNvPr>
          <p:cNvSpPr txBox="1">
            <a:spLocks/>
          </p:cNvSpPr>
          <p:nvPr/>
        </p:nvSpPr>
        <p:spPr>
          <a:xfrm>
            <a:off x="764735" y="2248230"/>
            <a:ext cx="6144065" cy="4533569"/>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r>
              <a:rPr lang="en-US" dirty="0"/>
              <a:t>What can go wrong?</a:t>
            </a:r>
          </a:p>
          <a:p>
            <a:pPr lvl="1"/>
            <a:r>
              <a:rPr lang="en-US" dirty="0"/>
              <a:t>Geopolitics matters for emerging countries</a:t>
            </a:r>
          </a:p>
          <a:p>
            <a:pPr lvl="2"/>
            <a:r>
              <a:rPr lang="en-US" dirty="0"/>
              <a:t>China vs. U.S., cross-strait relations</a:t>
            </a:r>
          </a:p>
          <a:p>
            <a:pPr lvl="1"/>
            <a:r>
              <a:rPr lang="en-US" dirty="0"/>
              <a:t>Increasing nationalism/populism</a:t>
            </a:r>
          </a:p>
          <a:p>
            <a:pPr lvl="2"/>
            <a:r>
              <a:rPr lang="en-US" dirty="0"/>
              <a:t>Further anti-graft campaign in Vietnam, Trump winning another term in 2024</a:t>
            </a:r>
          </a:p>
        </p:txBody>
      </p:sp>
      <p:sp>
        <p:nvSpPr>
          <p:cNvPr id="11" name="Content Placeholder 5">
            <a:extLst>
              <a:ext uri="{FF2B5EF4-FFF2-40B4-BE49-F238E27FC236}">
                <a16:creationId xmlns:a16="http://schemas.microsoft.com/office/drawing/2014/main" id="{61D9B8F6-310B-7E5A-39A4-B346820C4587}"/>
              </a:ext>
            </a:extLst>
          </p:cNvPr>
          <p:cNvSpPr txBox="1">
            <a:spLocks/>
          </p:cNvSpPr>
          <p:nvPr/>
        </p:nvSpPr>
        <p:spPr>
          <a:xfrm>
            <a:off x="6991933" y="2766413"/>
            <a:ext cx="6144065" cy="4116388"/>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lvl="1"/>
            <a:r>
              <a:rPr lang="en-US" dirty="0"/>
              <a:t>Still unclear how much “friend-shoring” diversifies out of China as it’s gaining significant market share with “friends”</a:t>
            </a:r>
          </a:p>
          <a:p>
            <a:pPr lvl="2"/>
            <a:r>
              <a:rPr lang="en-US" dirty="0"/>
              <a:t>Vietnam, Mexico, EU</a:t>
            </a:r>
          </a:p>
          <a:p>
            <a:pPr lvl="1"/>
            <a:r>
              <a:rPr lang="en-US" dirty="0"/>
              <a:t>Climate change will have an asymmetric impact on resources </a:t>
            </a:r>
          </a:p>
          <a:p>
            <a:pPr lvl="2"/>
            <a:r>
              <a:rPr lang="en-US" dirty="0"/>
              <a:t>Water availability, materials</a:t>
            </a:r>
          </a:p>
          <a:p>
            <a:pPr lvl="1"/>
            <a:r>
              <a:rPr lang="en-US" dirty="0"/>
              <a:t>Energy and oil security policy</a:t>
            </a:r>
          </a:p>
        </p:txBody>
      </p:sp>
    </p:spTree>
    <p:extLst>
      <p:ext uri="{BB962C8B-B14F-4D97-AF65-F5344CB8AC3E}">
        <p14:creationId xmlns:p14="http://schemas.microsoft.com/office/powerpoint/2010/main" val="26681751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1D5E1-D4C8-57E2-9CEF-0EE21EB004CD}"/>
              </a:ext>
            </a:extLst>
          </p:cNvPr>
          <p:cNvSpPr>
            <a:spLocks noGrp="1"/>
          </p:cNvSpPr>
          <p:nvPr>
            <p:ph type="title"/>
          </p:nvPr>
        </p:nvSpPr>
        <p:spPr/>
        <p:txBody>
          <a:bodyPr/>
          <a:lstStyle/>
          <a:p>
            <a:r>
              <a:rPr lang="en-US" dirty="0"/>
              <a:t>How long will this theme last?</a:t>
            </a:r>
          </a:p>
        </p:txBody>
      </p:sp>
      <p:sp>
        <p:nvSpPr>
          <p:cNvPr id="5" name="Content Placeholder 4">
            <a:extLst>
              <a:ext uri="{FF2B5EF4-FFF2-40B4-BE49-F238E27FC236}">
                <a16:creationId xmlns:a16="http://schemas.microsoft.com/office/drawing/2014/main" id="{2538E6EA-A7D4-5F9E-6AD4-E0ED80108A60}"/>
              </a:ext>
            </a:extLst>
          </p:cNvPr>
          <p:cNvSpPr>
            <a:spLocks noGrp="1"/>
          </p:cNvSpPr>
          <p:nvPr>
            <p:ph idx="1"/>
          </p:nvPr>
        </p:nvSpPr>
        <p:spPr/>
        <p:txBody>
          <a:bodyPr/>
          <a:lstStyle/>
          <a:p>
            <a:pPr lvl="1"/>
            <a:r>
              <a:rPr lang="en-US" dirty="0"/>
              <a:t>Tech suppliers took 20 to 25 years to build a mature, complete information technology supply chain in China - CIER (Taiwan thinktank)</a:t>
            </a:r>
          </a:p>
          <a:p>
            <a:pPr lvl="1"/>
            <a:r>
              <a:rPr lang="en-US" dirty="0"/>
              <a:t>Given China’s massive size, it will take years of effort by the beneficiaries to absorb even modest slices from China</a:t>
            </a:r>
          </a:p>
          <a:p>
            <a:pPr lvl="1"/>
            <a:r>
              <a:rPr lang="en-US" dirty="0"/>
              <a:t>Mentions on corporate calls have steadily risen. Our analysts confirm that this is typically about future plans</a:t>
            </a:r>
          </a:p>
          <a:p>
            <a:pPr lvl="1"/>
            <a:r>
              <a:rPr lang="en-US" dirty="0"/>
              <a:t>Dynamic landscape: India a recent add to the beneficiary list</a:t>
            </a:r>
          </a:p>
          <a:p>
            <a:pPr lvl="1"/>
            <a:r>
              <a:rPr lang="en-US" dirty="0"/>
              <a:t>Valuations provide upside (returns so far have been driven totally by earnings)</a:t>
            </a:r>
          </a:p>
          <a:p>
            <a:pPr lvl="1"/>
            <a:r>
              <a:rPr lang="en-US" dirty="0"/>
              <a:t>Quality provides support (~40% premium to MSCI EM/MSCI EM ex-China)</a:t>
            </a:r>
          </a:p>
        </p:txBody>
      </p:sp>
      <p:sp>
        <p:nvSpPr>
          <p:cNvPr id="6" name="Text Placeholder 5">
            <a:extLst>
              <a:ext uri="{FF2B5EF4-FFF2-40B4-BE49-F238E27FC236}">
                <a16:creationId xmlns:a16="http://schemas.microsoft.com/office/drawing/2014/main" id="{BCB35BAD-8760-A0F1-E468-188EFCEEAB0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019138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4A4D62B-5DCB-9333-6E2E-A909D5B626EB}"/>
              </a:ext>
            </a:extLst>
          </p:cNvPr>
          <p:cNvSpPr>
            <a:spLocks noGrp="1"/>
          </p:cNvSpPr>
          <p:nvPr>
            <p:ph type="body" sz="quarter" idx="13"/>
          </p:nvPr>
        </p:nvSpPr>
        <p:spPr/>
        <p:txBody>
          <a:bodyPr/>
          <a:lstStyle/>
          <a:p>
            <a:r>
              <a:rPr lang="en-US" b="1" dirty="0"/>
              <a:t>Source: The Economist</a:t>
            </a:r>
          </a:p>
        </p:txBody>
      </p:sp>
      <p:sp>
        <p:nvSpPr>
          <p:cNvPr id="2" name="Title 1">
            <a:extLst>
              <a:ext uri="{FF2B5EF4-FFF2-40B4-BE49-F238E27FC236}">
                <a16:creationId xmlns:a16="http://schemas.microsoft.com/office/drawing/2014/main" id="{09380F33-CD6A-0459-C7D2-EAB276DC69B6}"/>
              </a:ext>
            </a:extLst>
          </p:cNvPr>
          <p:cNvSpPr>
            <a:spLocks noGrp="1"/>
          </p:cNvSpPr>
          <p:nvPr>
            <p:ph type="title"/>
          </p:nvPr>
        </p:nvSpPr>
        <p:spPr/>
        <p:txBody>
          <a:bodyPr/>
          <a:lstStyle/>
          <a:p>
            <a:r>
              <a:rPr lang="en-US" dirty="0"/>
              <a:t>Chinese labor costs Have Risen Steeply</a:t>
            </a:r>
          </a:p>
        </p:txBody>
      </p:sp>
      <p:pic>
        <p:nvPicPr>
          <p:cNvPr id="6" name="Picture 2" descr="Global firms are eyeing Asian alternatives to Chinese manufacturing | The  Economist">
            <a:extLst>
              <a:ext uri="{FF2B5EF4-FFF2-40B4-BE49-F238E27FC236}">
                <a16:creationId xmlns:a16="http://schemas.microsoft.com/office/drawing/2014/main" id="{28A05736-0287-4571-4299-2E7E7E480D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 t="9899" b="12656"/>
          <a:stretch/>
        </p:blipFill>
        <p:spPr bwMode="auto">
          <a:xfrm>
            <a:off x="3987051" y="1837679"/>
            <a:ext cx="5853304" cy="4949110"/>
          </a:xfrm>
          <a:prstGeom prst="rect">
            <a:avLst/>
          </a:prstGeom>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CF7B866-FFF3-D154-ADA2-A0EB99186D09}"/>
              </a:ext>
            </a:extLst>
          </p:cNvPr>
          <p:cNvSpPr txBox="1"/>
          <p:nvPr/>
        </p:nvSpPr>
        <p:spPr>
          <a:xfrm>
            <a:off x="4128867" y="1874322"/>
            <a:ext cx="4693991" cy="510778"/>
          </a:xfrm>
          <a:prstGeom prst="roundRect">
            <a:avLst/>
          </a:prstGeom>
          <a:solidFill>
            <a:srgbClr val="D3E5ED"/>
          </a:solidFill>
        </p:spPr>
        <p:txBody>
          <a:bodyPr wrap="none" rtlCol="0">
            <a:spAutoFit/>
          </a:bodyPr>
          <a:lstStyle/>
          <a:p>
            <a:r>
              <a:rPr lang="en-US" sz="2400" b="1" dirty="0">
                <a:latin typeface="Roboto Condensed Medium" panose="02000000000000000000" pitchFamily="2" charset="0"/>
                <a:ea typeface="Roboto Condensed Medium" panose="02000000000000000000" pitchFamily="2" charset="0"/>
                <a:cs typeface="Roboto Condensed Medium" panose="02000000000000000000" pitchFamily="2" charset="0"/>
              </a:rPr>
              <a:t>Manufacturing labor cost, $ per hour</a:t>
            </a:r>
          </a:p>
        </p:txBody>
      </p:sp>
    </p:spTree>
    <p:extLst>
      <p:ext uri="{BB962C8B-B14F-4D97-AF65-F5344CB8AC3E}">
        <p14:creationId xmlns:p14="http://schemas.microsoft.com/office/powerpoint/2010/main" val="231318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5A6C2D-2A44-68FA-89B6-D3158A6CC074}"/>
              </a:ext>
            </a:extLst>
          </p:cNvPr>
          <p:cNvSpPr>
            <a:spLocks noGrp="1"/>
          </p:cNvSpPr>
          <p:nvPr>
            <p:ph type="body" sz="quarter" idx="14"/>
          </p:nvPr>
        </p:nvSpPr>
        <p:spPr/>
        <p:txBody>
          <a:bodyPr/>
          <a:lstStyle/>
          <a:p>
            <a:r>
              <a:rPr lang="en-US" sz="900" b="1" dirty="0">
                <a:solidFill>
                  <a:schemeClr val="tx1">
                    <a:lumMod val="65000"/>
                    <a:lumOff val="35000"/>
                  </a:schemeClr>
                </a:solidFill>
                <a:latin typeface="Roboto Condensed" panose="02000000000000000000" pitchFamily="2" charset="0"/>
                <a:ea typeface="Roboto Condensed" panose="02000000000000000000" pitchFamily="2" charset="0"/>
              </a:rPr>
              <a:t>As of 5/31/23 | Source: UNCTAD, GMO</a:t>
            </a:r>
          </a:p>
        </p:txBody>
      </p:sp>
      <p:sp>
        <p:nvSpPr>
          <p:cNvPr id="5" name="Title 4">
            <a:extLst>
              <a:ext uri="{FF2B5EF4-FFF2-40B4-BE49-F238E27FC236}">
                <a16:creationId xmlns:a16="http://schemas.microsoft.com/office/drawing/2014/main" id="{C1B9ED4B-3675-3C0B-ED3E-B86B915F7B17}"/>
              </a:ext>
            </a:extLst>
          </p:cNvPr>
          <p:cNvSpPr>
            <a:spLocks noGrp="1"/>
          </p:cNvSpPr>
          <p:nvPr>
            <p:ph type="title"/>
          </p:nvPr>
        </p:nvSpPr>
        <p:spPr/>
        <p:txBody>
          <a:bodyPr/>
          <a:lstStyle/>
          <a:p>
            <a:r>
              <a:rPr lang="en-US" dirty="0"/>
              <a:t>The Beyond China journey is in its early stages</a:t>
            </a:r>
          </a:p>
        </p:txBody>
      </p:sp>
      <p:sp>
        <p:nvSpPr>
          <p:cNvPr id="6" name="Text Placeholder 5">
            <a:extLst>
              <a:ext uri="{FF2B5EF4-FFF2-40B4-BE49-F238E27FC236}">
                <a16:creationId xmlns:a16="http://schemas.microsoft.com/office/drawing/2014/main" id="{7B79B8D9-E941-24A9-9282-CADCEF92A43D}"/>
              </a:ext>
            </a:extLst>
          </p:cNvPr>
          <p:cNvSpPr>
            <a:spLocks noGrp="1"/>
          </p:cNvSpPr>
          <p:nvPr>
            <p:ph type="body" sz="quarter" idx="13"/>
          </p:nvPr>
        </p:nvSpPr>
        <p:spPr/>
        <p:txBody>
          <a:bodyPr/>
          <a:lstStyle/>
          <a:p>
            <a:r>
              <a:rPr lang="en-US" dirty="0"/>
              <a:t>We’ve only just begun…</a:t>
            </a:r>
          </a:p>
        </p:txBody>
      </p:sp>
      <p:pic>
        <p:nvPicPr>
          <p:cNvPr id="9" name="Graphic 8" descr="Anger Symbol with solid fill">
            <a:extLst>
              <a:ext uri="{FF2B5EF4-FFF2-40B4-BE49-F238E27FC236}">
                <a16:creationId xmlns:a16="http://schemas.microsoft.com/office/drawing/2014/main" id="{EF06A5BC-955C-E140-9D9A-26F64190B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244" y="1910964"/>
            <a:ext cx="914400" cy="914400"/>
          </a:xfrm>
          <a:prstGeom prst="rect">
            <a:avLst/>
          </a:prstGeom>
        </p:spPr>
      </p:pic>
      <p:sp>
        <p:nvSpPr>
          <p:cNvPr id="10" name="Content Placeholder 14">
            <a:extLst>
              <a:ext uri="{FF2B5EF4-FFF2-40B4-BE49-F238E27FC236}">
                <a16:creationId xmlns:a16="http://schemas.microsoft.com/office/drawing/2014/main" id="{63ED7037-2881-2854-F8F2-C5E4C4786884}"/>
              </a:ext>
            </a:extLst>
          </p:cNvPr>
          <p:cNvSpPr txBox="1">
            <a:spLocks/>
          </p:cNvSpPr>
          <p:nvPr/>
        </p:nvSpPr>
        <p:spPr>
          <a:xfrm>
            <a:off x="1336681" y="2174088"/>
            <a:ext cx="7772400" cy="466615"/>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71436" lvl="1" indent="0">
              <a:buNone/>
            </a:pPr>
            <a:r>
              <a:rPr lang="en-US" dirty="0"/>
              <a:t>10% of China’s industry exports scale to peers’ current exports</a:t>
            </a:r>
          </a:p>
        </p:txBody>
      </p:sp>
      <p:sp>
        <p:nvSpPr>
          <p:cNvPr id="11" name="TextBox 10">
            <a:extLst>
              <a:ext uri="{FF2B5EF4-FFF2-40B4-BE49-F238E27FC236}">
                <a16:creationId xmlns:a16="http://schemas.microsoft.com/office/drawing/2014/main" id="{98BDF903-C1EA-3E8E-290B-40DC93B9DB37}"/>
              </a:ext>
            </a:extLst>
          </p:cNvPr>
          <p:cNvSpPr txBox="1"/>
          <p:nvPr/>
        </p:nvSpPr>
        <p:spPr>
          <a:xfrm>
            <a:off x="1528800" y="2782766"/>
            <a:ext cx="1441420"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AUTOMOTIVE</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2" name="TextBox 11">
            <a:extLst>
              <a:ext uri="{FF2B5EF4-FFF2-40B4-BE49-F238E27FC236}">
                <a16:creationId xmlns:a16="http://schemas.microsoft.com/office/drawing/2014/main" id="{6D3DFA67-9A87-B6DA-F53D-30C764AF228D}"/>
              </a:ext>
            </a:extLst>
          </p:cNvPr>
          <p:cNvSpPr txBox="1"/>
          <p:nvPr/>
        </p:nvSpPr>
        <p:spPr>
          <a:xfrm>
            <a:off x="7559233" y="2782766"/>
            <a:ext cx="3958135"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HIGH TECH ELECTRONICS &amp; ELECTRICAL</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3" name="TextBox 12">
            <a:extLst>
              <a:ext uri="{FF2B5EF4-FFF2-40B4-BE49-F238E27FC236}">
                <a16:creationId xmlns:a16="http://schemas.microsoft.com/office/drawing/2014/main" id="{3AFC3664-6BF5-D4E3-5F7C-F9CFD1574E84}"/>
              </a:ext>
            </a:extLst>
          </p:cNvPr>
          <p:cNvSpPr txBox="1"/>
          <p:nvPr/>
        </p:nvSpPr>
        <p:spPr>
          <a:xfrm>
            <a:off x="1417484" y="4895646"/>
            <a:ext cx="2169184"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TEXTILES &amp; APPAREL</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4" name="TextBox 13">
            <a:extLst>
              <a:ext uri="{FF2B5EF4-FFF2-40B4-BE49-F238E27FC236}">
                <a16:creationId xmlns:a16="http://schemas.microsoft.com/office/drawing/2014/main" id="{7EDE4879-1015-D4D6-CA73-970314610269}"/>
              </a:ext>
            </a:extLst>
          </p:cNvPr>
          <p:cNvSpPr txBox="1"/>
          <p:nvPr/>
        </p:nvSpPr>
        <p:spPr>
          <a:xfrm>
            <a:off x="7559233" y="4895646"/>
            <a:ext cx="1300356"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CHEMICALS</a:t>
            </a:r>
            <a:endParaRPr lang="en-US" cap="all" dirty="0">
              <a:solidFill>
                <a:schemeClr val="accent2"/>
              </a:solidFill>
              <a:latin typeface="Roboto Condensed" panose="02000000000000000000" pitchFamily="2" charset="0"/>
              <a:ea typeface="Roboto Condensed" panose="02000000000000000000" pitchFamily="2" charset="0"/>
            </a:endParaRPr>
          </a:p>
        </p:txBody>
      </p:sp>
      <p:graphicFrame>
        <p:nvGraphicFramePr>
          <p:cNvPr id="15" name="Chart 14">
            <a:extLst>
              <a:ext uri="{FF2B5EF4-FFF2-40B4-BE49-F238E27FC236}">
                <a16:creationId xmlns:a16="http://schemas.microsoft.com/office/drawing/2014/main" id="{112AA42F-6AED-D469-CE9F-3820C8423289}"/>
              </a:ext>
            </a:extLst>
          </p:cNvPr>
          <p:cNvGraphicFramePr>
            <a:graphicFrameLocks/>
          </p:cNvGraphicFramePr>
          <p:nvPr>
            <p:extLst>
              <p:ext uri="{D42A27DB-BD31-4B8C-83A1-F6EECF244321}">
                <p14:modId xmlns:p14="http://schemas.microsoft.com/office/powerpoint/2010/main" val="3218492608"/>
              </p:ext>
            </p:extLst>
          </p:nvPr>
        </p:nvGraphicFramePr>
        <p:xfrm>
          <a:off x="1528800" y="3056683"/>
          <a:ext cx="4648422" cy="17668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D16BCDEA-4794-4444-8519-4D4FCC5C08A8}"/>
              </a:ext>
            </a:extLst>
          </p:cNvPr>
          <p:cNvGraphicFramePr>
            <a:graphicFrameLocks/>
          </p:cNvGraphicFramePr>
          <p:nvPr>
            <p:extLst>
              <p:ext uri="{D42A27DB-BD31-4B8C-83A1-F6EECF244321}">
                <p14:modId xmlns:p14="http://schemas.microsoft.com/office/powerpoint/2010/main" val="1975964344"/>
              </p:ext>
            </p:extLst>
          </p:nvPr>
        </p:nvGraphicFramePr>
        <p:xfrm>
          <a:off x="7567184" y="3056683"/>
          <a:ext cx="4645152" cy="1766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55A0A16-98F3-4AA9-A21C-FE9266C92E23}"/>
              </a:ext>
            </a:extLst>
          </p:cNvPr>
          <p:cNvGraphicFramePr>
            <a:graphicFrameLocks/>
          </p:cNvGraphicFramePr>
          <p:nvPr>
            <p:extLst>
              <p:ext uri="{D42A27DB-BD31-4B8C-83A1-F6EECF244321}">
                <p14:modId xmlns:p14="http://schemas.microsoft.com/office/powerpoint/2010/main" val="2279311839"/>
              </p:ext>
            </p:extLst>
          </p:nvPr>
        </p:nvGraphicFramePr>
        <p:xfrm>
          <a:off x="1528800" y="5163670"/>
          <a:ext cx="4645152" cy="17668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EBDEAB3E-6BEC-4D03-8B65-B5DA857B3468}"/>
              </a:ext>
            </a:extLst>
          </p:cNvPr>
          <p:cNvGraphicFramePr>
            <a:graphicFrameLocks/>
          </p:cNvGraphicFramePr>
          <p:nvPr>
            <p:extLst>
              <p:ext uri="{D42A27DB-BD31-4B8C-83A1-F6EECF244321}">
                <p14:modId xmlns:p14="http://schemas.microsoft.com/office/powerpoint/2010/main" val="1713978418"/>
              </p:ext>
            </p:extLst>
          </p:nvPr>
        </p:nvGraphicFramePr>
        <p:xfrm>
          <a:off x="7567184" y="5163670"/>
          <a:ext cx="4645152" cy="176688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030318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C286-3BD8-4583-AB80-E4A35AA7151B}"/>
              </a:ext>
            </a:extLst>
          </p:cNvPr>
          <p:cNvSpPr>
            <a:spLocks noGrp="1"/>
          </p:cNvSpPr>
          <p:nvPr>
            <p:ph type="title"/>
          </p:nvPr>
        </p:nvSpPr>
        <p:spPr/>
        <p:txBody>
          <a:bodyPr/>
          <a:lstStyle/>
          <a:p>
            <a:r>
              <a:rPr lang="en-US" dirty="0"/>
              <a:t>Important information</a:t>
            </a:r>
          </a:p>
        </p:txBody>
      </p:sp>
      <p:sp>
        <p:nvSpPr>
          <p:cNvPr id="4" name="Text Placeholder 3">
            <a:extLst>
              <a:ext uri="{FF2B5EF4-FFF2-40B4-BE49-F238E27FC236}">
                <a16:creationId xmlns:a16="http://schemas.microsoft.com/office/drawing/2014/main" id="{CD12FB67-587B-47C6-8C25-BF87360741B7}"/>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C56D50B5-A52B-4FA8-A9B4-411C05823A62}"/>
              </a:ext>
            </a:extLst>
          </p:cNvPr>
          <p:cNvSpPr txBox="1"/>
          <p:nvPr/>
        </p:nvSpPr>
        <p:spPr>
          <a:xfrm>
            <a:off x="1570182" y="1824039"/>
            <a:ext cx="10677236" cy="3823102"/>
          </a:xfrm>
          <a:prstGeom prst="rect">
            <a:avLst/>
          </a:prstGeom>
          <a:noFill/>
        </p:spPr>
        <p:txBody>
          <a:bodyPr wrap="square" lIns="81906" tIns="40952" rIns="81906" bIns="40952"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This presentation has been provided to you by Grantham, Mayo, Van Otterloo &amp; Co. LLC (“GMO”) for illustrative purposes only, is intended exclusively for the use of the person to whom it has been delivered by GMO, and is not to be reproduced or redistributed to any other person. Nothing contained herein constitutes investment, legal, tax, regulatory, accounting or other advice of any kind nor is it to be relied on in making an investment or other decision. This presentation should not be viewed as a current or past recommendation or a solicitation of an offer to buy or sell any securities or to adopt any investment strategy. The investment strategy and themes discussed herein may be unsuitable for investors depending on their specific investment objectives and financial situation.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The information in this presentation is only as current as the date indicated, and may be superseded by subsequent market events or for other reasons. The information in this presentation has been developed internally and/or obtained from sources believed to be reliable; however, GMO does not guarantee the accuracy, adequacy or completeness of such information. The information contained herein may be based on (</a:t>
            </a:r>
            <a:r>
              <a:rPr kumimoji="0" lang="en-US" sz="900" b="0" i="0" u="none" strike="noStrike" kern="1200" cap="none" spc="0" normalizeH="0" baseline="0" noProof="0" dirty="0" err="1">
                <a:ln>
                  <a:noFill/>
                </a:ln>
                <a:solidFill>
                  <a:srgbClr val="000000"/>
                </a:solidFill>
                <a:effectLst/>
                <a:uLnTx/>
                <a:uFillTx/>
                <a:latin typeface="Roboto Light (Body)"/>
                <a:ea typeface="Roboto Light" panose="02000000000000000000" pitchFamily="2" charset="0"/>
                <a:cs typeface="+mn-cs"/>
              </a:rPr>
              <a:t>i</a:t>
            </a: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 data that may no longer be current, (ii) estimates that may involve highly subjective assessments and (iii) models that may change from time to time and be different from the assumptions and models used by other persons.  Such information should not be the basis for determining the value of any security or financial instrument or in making any decision to buy, sell or hold a security or financial instrument. It should not be assumed that GMO will make investment recommendations in the future that are consistent with the views expressed herein, or use any or all of the techniques or methods of analysis described herein in managing client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There can be no assurance that an investment strategy will be successful. Historic market trends are not reliable indicators of actual future market behavior or future performance of any particular investment which may differ materially, and should not be relied upon as such. Predictions, opinions, and other information contained in this presentation are subject to change continually and without notice of any kind and may no longer be true after the date indicated. [Forward-looking statements are subject to numerous assumptions, risks and uncertainties, which change over time, and GMO assumes no duty to and does not undertake to update forward-looking statements. Any forward-looking statements are not guarantees of any future performance and actual results or developments may differ materially.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rPr>
              <a:t> </a:t>
            </a: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Times New Roman" panose="02020603050405020304" pitchFamily="18" charset="0"/>
              </a:rPr>
              <a:t>The offer to invest in any financial product issued or advised by GMO is contained in the relevant Information Memorandum, Product Disclosure Statement or other offering document and is subject to the conditions set out therein. Offering documents are available from GMO and should be considered before making any investment decisions.</a:t>
            </a:r>
            <a:endPar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endParaRP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Times New Roman" panose="02020603050405020304" pitchFamily="18" charset="0"/>
              </a:rPr>
              <a:t>GMO Australia Limited ABN 30 071 502 639, AFSL 236 656</a:t>
            </a:r>
            <a:endParaRPr kumimoji="0" lang="en-US" sz="900" b="0" i="0" u="none" strike="noStrike" kern="1200" cap="none" spc="0" normalizeH="0" baseline="0" noProof="0" dirty="0">
              <a:ln>
                <a:noFill/>
              </a:ln>
              <a:solidFill>
                <a:srgbClr val="000000"/>
              </a:solidFill>
              <a:effectLst/>
              <a:uLnTx/>
              <a:uFillTx/>
              <a:latin typeface="Roboto Light (Body)"/>
              <a:ea typeface="Roboto Light" panose="02000000000000000000" pitchFamily="2" charset="0"/>
              <a:cs typeface="+mn-cs"/>
            </a:endParaRPr>
          </a:p>
        </p:txBody>
      </p:sp>
    </p:spTree>
    <p:extLst>
      <p:ext uri="{BB962C8B-B14F-4D97-AF65-F5344CB8AC3E}">
        <p14:creationId xmlns:p14="http://schemas.microsoft.com/office/powerpoint/2010/main" val="77888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1">
            <a:extLst>
              <a:ext uri="{FF2B5EF4-FFF2-40B4-BE49-F238E27FC236}">
                <a16:creationId xmlns:a16="http://schemas.microsoft.com/office/drawing/2014/main" id="{C7A08E51-A155-463E-9AF6-E4EDCFF303E2}"/>
              </a:ext>
            </a:extLst>
          </p:cNvPr>
          <p:cNvSpPr txBox="1">
            <a:spLocks noChangeArrowheads="1"/>
          </p:cNvSpPr>
          <p:nvPr/>
        </p:nvSpPr>
        <p:spPr bwMode="auto">
          <a:xfrm>
            <a:off x="3988858" y="4694363"/>
            <a:ext cx="5158423" cy="61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Boston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53 State Street | Boston, Massachusetts 02109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+1 617 330 7500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San Francisco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2150 Shattuck Avenue | Suite 900 | Berkeley, California 94704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+1 510 649 6030</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pic>
        <p:nvPicPr>
          <p:cNvPr id="7" name="Picture 31">
            <a:extLst>
              <a:ext uri="{FF2B5EF4-FFF2-40B4-BE49-F238E27FC236}">
                <a16:creationId xmlns:a16="http://schemas.microsoft.com/office/drawing/2014/main" id="{31A88FDE-7A0B-468C-B787-FF40AB6CB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539" y="3655127"/>
            <a:ext cx="1703062" cy="495505"/>
          </a:xfrm>
          <a:prstGeom prst="rect">
            <a:avLst/>
          </a:prstGeom>
        </p:spPr>
      </p:pic>
      <p:cxnSp>
        <p:nvCxnSpPr>
          <p:cNvPr id="12" name="Straight Connector 11">
            <a:extLst>
              <a:ext uri="{FF2B5EF4-FFF2-40B4-BE49-F238E27FC236}">
                <a16:creationId xmlns:a16="http://schemas.microsoft.com/office/drawing/2014/main" id="{C00E9A68-8675-46E9-B27C-6BD5EC7B850E}"/>
              </a:ext>
            </a:extLst>
          </p:cNvPr>
          <p:cNvCxnSpPr/>
          <p:nvPr/>
        </p:nvCxnSpPr>
        <p:spPr>
          <a:xfrm flipV="1">
            <a:off x="628072" y="4337889"/>
            <a:ext cx="12561455" cy="551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Box 5">
            <a:extLst>
              <a:ext uri="{FF2B5EF4-FFF2-40B4-BE49-F238E27FC236}">
                <a16:creationId xmlns:a16="http://schemas.microsoft.com/office/drawing/2014/main" id="{990F1BD3-DC5A-423F-AB74-2554EA3540E4}"/>
              </a:ext>
            </a:extLst>
          </p:cNvPr>
          <p:cNvSpPr txBox="1">
            <a:spLocks noChangeArrowheads="1"/>
          </p:cNvSpPr>
          <p:nvPr/>
        </p:nvSpPr>
        <p:spPr bwMode="auto">
          <a:xfrm>
            <a:off x="558116" y="5926056"/>
            <a:ext cx="51584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UK Limited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No.1 London Bridge, London SE1 9BG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+44 20 7814 7600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Fax:</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+44 20 7814 7605</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Company Number: 04658801</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GMO UK Limited </a:t>
            </a:r>
            <a:r>
              <a:rPr kumimoji="0" 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mn-cs"/>
              </a:rPr>
              <a:t>Authorised</a:t>
            </a: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 and Regulated by the</a:t>
            </a:r>
            <a:r>
              <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 </a:t>
            </a: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Financial Conduct Authority Registered no 4658801 England.</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GMO Netherlands B.V. is licensed by the Netherlands Authority for the Financial Markets</a:t>
            </a:r>
          </a:p>
          <a:p>
            <a:pPr marL="0" marR="0" lvl="0" indent="0" algn="ctr" defTabSz="914400" rtl="0" eaLnBrk="0" fontAlgn="auto" latinLnBrk="0" hangingPunct="0">
              <a:lnSpc>
                <a:spcPct val="100000"/>
              </a:lnSpc>
              <a:spcBef>
                <a:spcPts val="0"/>
              </a:spcBef>
              <a:spcAft>
                <a:spcPts val="60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Netherlands B.V.</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Gustav </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Mahlerplein</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109 – 115, 26</a:t>
            </a:r>
            <a:r>
              <a:rPr kumimoji="0" lang="en-US" altLang="en-US" sz="800" b="0" i="0" u="none" strike="noStrike" kern="1200" cap="none" spc="0" normalizeH="0" baseline="3000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th</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floor | 1082 MS Amsterdam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+31 (0)20 7085789</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Netherlands B.V. is licensed by the Netherlands Authority for the Financial Markets</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
        <p:nvSpPr>
          <p:cNvPr id="15" name="Text Box 511">
            <a:extLst>
              <a:ext uri="{FF2B5EF4-FFF2-40B4-BE49-F238E27FC236}">
                <a16:creationId xmlns:a16="http://schemas.microsoft.com/office/drawing/2014/main" id="{07A1AB30-44CA-430D-BB6E-064D0A507FAE}"/>
              </a:ext>
            </a:extLst>
          </p:cNvPr>
          <p:cNvSpPr txBox="1">
            <a:spLocks noChangeArrowheads="1"/>
          </p:cNvSpPr>
          <p:nvPr/>
        </p:nvSpPr>
        <p:spPr bwMode="auto">
          <a:xfrm>
            <a:off x="8204433" y="5926056"/>
            <a:ext cx="5158423"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Australia Limited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P.O. Box R1817, Royal Exchange, NSW 1225 | Suite 43.02, Grosvenor Place, 225 George Street, Sydney NSW 2000</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+61 2 8274 9900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Fax:</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+61 2 8003 8800</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Australia Limited ABN: 30 071 502 639, ASFL No: 236 656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Singapore Pte. Limited</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6 Battery Road, #34-01 | Singapore 049909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+65 6532.0346</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Singapore Pte. Limited UEN No: 20-0301509-R, Capital Markets Services License No: CMS100016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Tokyo (Representative Office)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2-11-1 </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Nagatacho</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Chiyoda-</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ku</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 Tokyo, Japan 100-6162</a:t>
            </a:r>
          </a:p>
        </p:txBody>
      </p:sp>
      <p:sp>
        <p:nvSpPr>
          <p:cNvPr id="18" name="Text Box 511">
            <a:extLst>
              <a:ext uri="{FF2B5EF4-FFF2-40B4-BE49-F238E27FC236}">
                <a16:creationId xmlns:a16="http://schemas.microsoft.com/office/drawing/2014/main" id="{292361FA-BDC8-4563-BC1C-AEF0D5078081}"/>
              </a:ext>
            </a:extLst>
          </p:cNvPr>
          <p:cNvSpPr txBox="1">
            <a:spLocks noChangeArrowheads="1"/>
          </p:cNvSpPr>
          <p:nvPr/>
        </p:nvSpPr>
        <p:spPr bwMode="auto">
          <a:xfrm>
            <a:off x="8204433" y="5691480"/>
            <a:ext cx="515842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Asia-Pacific</a:t>
            </a:r>
            <a:endParaRPr kumimoji="0" lang="en-GB" sz="7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
        <p:nvSpPr>
          <p:cNvPr id="19" name="Text Box 511">
            <a:extLst>
              <a:ext uri="{FF2B5EF4-FFF2-40B4-BE49-F238E27FC236}">
                <a16:creationId xmlns:a16="http://schemas.microsoft.com/office/drawing/2014/main" id="{9BFC6DDA-8008-4594-9A99-E5984D5AB9CD}"/>
              </a:ext>
            </a:extLst>
          </p:cNvPr>
          <p:cNvSpPr txBox="1">
            <a:spLocks noChangeArrowheads="1"/>
          </p:cNvSpPr>
          <p:nvPr/>
        </p:nvSpPr>
        <p:spPr bwMode="auto">
          <a:xfrm>
            <a:off x="558115" y="5691480"/>
            <a:ext cx="515842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Europe</a:t>
            </a:r>
            <a:endParaRPr kumimoji="0" lang="en-GB" sz="7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Tree>
    <p:extLst>
      <p:ext uri="{BB962C8B-B14F-4D97-AF65-F5344CB8AC3E}">
        <p14:creationId xmlns:p14="http://schemas.microsoft.com/office/powerpoint/2010/main" val="3905871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508FCDF-A62F-32F6-FFC6-8FC975B47348}"/>
              </a:ext>
            </a:extLst>
          </p:cNvPr>
          <p:cNvSpPr/>
          <p:nvPr/>
        </p:nvSpPr>
        <p:spPr>
          <a:xfrm>
            <a:off x="0" y="0"/>
            <a:ext cx="13817600" cy="7772400"/>
          </a:xfrm>
          <a:prstGeom prst="rect">
            <a:avLst/>
          </a:prstGeom>
          <a:solidFill>
            <a:srgbClr val="21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Roboto"/>
              <a:ea typeface="+mn-ea"/>
              <a:cs typeface="+mn-cs"/>
            </a:endParaRPr>
          </a:p>
        </p:txBody>
      </p:sp>
      <p:pic>
        <p:nvPicPr>
          <p:cNvPr id="16" name="Graphic 15">
            <a:extLst>
              <a:ext uri="{FF2B5EF4-FFF2-40B4-BE49-F238E27FC236}">
                <a16:creationId xmlns:a16="http://schemas.microsoft.com/office/drawing/2014/main" id="{C60EB2FB-3E39-49F7-E3F0-60073F82B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1354" y="3705224"/>
            <a:ext cx="10460305" cy="7195471"/>
          </a:xfrm>
          <a:prstGeom prst="rect">
            <a:avLst/>
          </a:prstGeom>
        </p:spPr>
      </p:pic>
      <p:grpSp>
        <p:nvGrpSpPr>
          <p:cNvPr id="14" name="Group 13">
            <a:extLst>
              <a:ext uri="{FF2B5EF4-FFF2-40B4-BE49-F238E27FC236}">
                <a16:creationId xmlns:a16="http://schemas.microsoft.com/office/drawing/2014/main" id="{402735A8-7251-454A-744D-28D1CBE39537}"/>
              </a:ext>
            </a:extLst>
          </p:cNvPr>
          <p:cNvGrpSpPr/>
          <p:nvPr/>
        </p:nvGrpSpPr>
        <p:grpSpPr>
          <a:xfrm>
            <a:off x="4294146" y="2546968"/>
            <a:ext cx="5229308" cy="2678464"/>
            <a:chOff x="1082731" y="3074973"/>
            <a:chExt cx="5229308" cy="2678464"/>
          </a:xfrm>
        </p:grpSpPr>
        <p:sp>
          <p:nvSpPr>
            <p:cNvPr id="6" name="Title 1">
              <a:extLst>
                <a:ext uri="{FF2B5EF4-FFF2-40B4-BE49-F238E27FC236}">
                  <a16:creationId xmlns:a16="http://schemas.microsoft.com/office/drawing/2014/main" id="{FF704B13-AFAF-4A98-88D8-AFBB0F3C4610}"/>
                </a:ext>
              </a:extLst>
            </p:cNvPr>
            <p:cNvSpPr txBox="1">
              <a:spLocks/>
            </p:cNvSpPr>
            <p:nvPr/>
          </p:nvSpPr>
          <p:spPr>
            <a:xfrm>
              <a:off x="1082731" y="3269776"/>
              <a:ext cx="5229308" cy="2288858"/>
            </a:xfrm>
            <a:prstGeom prst="rect">
              <a:avLst/>
            </a:prstGeom>
          </p:spPr>
          <p:txBody>
            <a:bodyPr/>
            <a:lstStyle>
              <a:lvl1pPr algn="l" defTabSz="1005755" rtl="0" eaLnBrk="1" latinLnBrk="0" hangingPunct="1">
                <a:lnSpc>
                  <a:spcPct val="90000"/>
                </a:lnSpc>
                <a:spcBef>
                  <a:spcPct val="0"/>
                </a:spcBef>
                <a:buNone/>
                <a:defRPr sz="3200" b="0" i="0" kern="1200" cap="all" spc="100" baseline="0">
                  <a:solidFill>
                    <a:schemeClr val="accent2"/>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marL="0" marR="0" lvl="0" indent="0" algn="ctr" defTabSz="1005755" rtl="0" eaLnBrk="1" fontAlgn="auto" latinLnBrk="0" hangingPunct="1">
                <a:lnSpc>
                  <a:spcPct val="90000"/>
                </a:lnSpc>
                <a:spcBef>
                  <a:spcPct val="0"/>
                </a:spcBef>
                <a:spcAft>
                  <a:spcPts val="0"/>
                </a:spcAft>
                <a:buClrTx/>
                <a:buSzTx/>
                <a:buFontTx/>
                <a:buNone/>
                <a:tabLst/>
                <a:defRPr/>
              </a:pPr>
              <a:r>
                <a:rPr kumimoji="0" lang="en-US" sz="15000" b="0" i="0" u="none" strike="noStrike" kern="1200" cap="all" spc="100" normalizeH="0" baseline="0" noProof="0" dirty="0">
                  <a:ln>
                    <a:noFill/>
                  </a:ln>
                  <a:solidFill>
                    <a:srgbClr val="FFFFFF"/>
                  </a:solidFill>
                  <a:effectLst/>
                  <a:uLnTx/>
                  <a:uFillTx/>
                  <a:latin typeface="Roboto"/>
                  <a:ea typeface="Roboto Condensed" panose="02000000000000000000" pitchFamily="2" charset="0"/>
                </a:rPr>
                <a:t>Q</a:t>
              </a:r>
              <a:r>
                <a:rPr kumimoji="0" lang="en-US" sz="4400" b="0" i="0" u="none" strike="noStrike" kern="1200" cap="all" spc="100" normalizeH="0" baseline="0" noProof="0" dirty="0">
                  <a:ln>
                    <a:noFill/>
                  </a:ln>
                  <a:solidFill>
                    <a:srgbClr val="FFFFFF"/>
                  </a:solidFill>
                  <a:effectLst/>
                  <a:uLnTx/>
                  <a:uFillTx/>
                  <a:latin typeface="Roboto"/>
                  <a:ea typeface="Roboto Condensed" panose="02000000000000000000" pitchFamily="2" charset="0"/>
                </a:rPr>
                <a:t> </a:t>
              </a:r>
              <a:r>
                <a:rPr kumimoji="0" lang="en-US" sz="9600" b="0" i="0" u="none" strike="noStrike" kern="1200" cap="all" spc="100" normalizeH="0" baseline="30000" noProof="0" dirty="0">
                  <a:ln>
                    <a:noFill/>
                  </a:ln>
                  <a:solidFill>
                    <a:srgbClr val="FFFFFF"/>
                  </a:solidFill>
                  <a:effectLst/>
                  <a:uLnTx/>
                  <a:uFillTx/>
                  <a:latin typeface="Roboto"/>
                  <a:ea typeface="Roboto Condensed" panose="02000000000000000000" pitchFamily="2" charset="0"/>
                </a:rPr>
                <a:t>&amp;</a:t>
              </a:r>
              <a:r>
                <a:rPr kumimoji="0" lang="en-US" sz="15000" b="0" i="0" u="none" strike="noStrike" kern="1200" cap="all" spc="100" normalizeH="0" baseline="0" noProof="0" dirty="0">
                  <a:ln>
                    <a:noFill/>
                  </a:ln>
                  <a:solidFill>
                    <a:srgbClr val="FFFFFF"/>
                  </a:solidFill>
                  <a:effectLst/>
                  <a:uLnTx/>
                  <a:uFillTx/>
                  <a:latin typeface="Roboto"/>
                  <a:ea typeface="Roboto Condensed" panose="02000000000000000000" pitchFamily="2" charset="0"/>
                </a:rPr>
                <a:t>A</a:t>
              </a:r>
            </a:p>
          </p:txBody>
        </p:sp>
        <p:cxnSp>
          <p:nvCxnSpPr>
            <p:cNvPr id="5" name="Straight Connector 4">
              <a:extLst>
                <a:ext uri="{FF2B5EF4-FFF2-40B4-BE49-F238E27FC236}">
                  <a16:creationId xmlns:a16="http://schemas.microsoft.com/office/drawing/2014/main" id="{33E6CA30-147A-25CC-066D-C95AF45F9C0A}"/>
                </a:ext>
              </a:extLst>
            </p:cNvPr>
            <p:cNvCxnSpPr/>
            <p:nvPr/>
          </p:nvCxnSpPr>
          <p:spPr>
            <a:xfrm>
              <a:off x="1885444" y="5753437"/>
              <a:ext cx="37708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3C6482-C3A1-D9F9-FCEC-8C6BD84D439A}"/>
                </a:ext>
              </a:extLst>
            </p:cNvPr>
            <p:cNvCxnSpPr/>
            <p:nvPr/>
          </p:nvCxnSpPr>
          <p:spPr>
            <a:xfrm>
              <a:off x="1885444" y="3074973"/>
              <a:ext cx="377088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pic>
        <p:nvPicPr>
          <p:cNvPr id="18" name="Graphic 17">
            <a:extLst>
              <a:ext uri="{FF2B5EF4-FFF2-40B4-BE49-F238E27FC236}">
                <a16:creationId xmlns:a16="http://schemas.microsoft.com/office/drawing/2014/main" id="{B95B4E86-F085-DF4C-94E6-F96B6D6D9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4770984" y="-2409656"/>
            <a:ext cx="8847872" cy="6086306"/>
          </a:xfrm>
          <a:prstGeom prst="rect">
            <a:avLst/>
          </a:prstGeom>
        </p:spPr>
      </p:pic>
      <p:pic>
        <p:nvPicPr>
          <p:cNvPr id="20" name="Graphic 19">
            <a:extLst>
              <a:ext uri="{FF2B5EF4-FFF2-40B4-BE49-F238E27FC236}">
                <a16:creationId xmlns:a16="http://schemas.microsoft.com/office/drawing/2014/main" id="{0593B93D-7DA0-BD9A-E85D-B77B09463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886264" y="-697073"/>
            <a:ext cx="11305525" cy="7581252"/>
          </a:xfrm>
          <a:prstGeom prst="rect">
            <a:avLst/>
          </a:prstGeom>
        </p:spPr>
      </p:pic>
      <p:sp>
        <p:nvSpPr>
          <p:cNvPr id="21" name="Rectangle 20">
            <a:extLst>
              <a:ext uri="{FF2B5EF4-FFF2-40B4-BE49-F238E27FC236}">
                <a16:creationId xmlns:a16="http://schemas.microsoft.com/office/drawing/2014/main" id="{CBF8298A-3397-FD69-535A-B5F7BF0E19BB}"/>
              </a:ext>
            </a:extLst>
          </p:cNvPr>
          <p:cNvSpPr/>
          <p:nvPr/>
        </p:nvSpPr>
        <p:spPr>
          <a:xfrm>
            <a:off x="703385" y="3819965"/>
            <a:ext cx="4200525" cy="3009900"/>
          </a:xfrm>
          <a:prstGeom prst="rect">
            <a:avLst/>
          </a:prstGeom>
          <a:solidFill>
            <a:srgbClr val="21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Roboto"/>
              <a:ea typeface="+mn-ea"/>
              <a:cs typeface="+mn-cs"/>
            </a:endParaRPr>
          </a:p>
        </p:txBody>
      </p:sp>
    </p:spTree>
    <p:extLst>
      <p:ext uri="{BB962C8B-B14F-4D97-AF65-F5344CB8AC3E}">
        <p14:creationId xmlns:p14="http://schemas.microsoft.com/office/powerpoint/2010/main" val="40596155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508FCDF-A62F-32F6-FFC6-8FC975B47348}"/>
              </a:ext>
            </a:extLst>
          </p:cNvPr>
          <p:cNvSpPr/>
          <p:nvPr/>
        </p:nvSpPr>
        <p:spPr>
          <a:xfrm>
            <a:off x="0" y="0"/>
            <a:ext cx="13817600" cy="7772400"/>
          </a:xfrm>
          <a:prstGeom prst="rect">
            <a:avLst/>
          </a:prstGeom>
          <a:solidFill>
            <a:srgbClr val="21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Roboto"/>
              <a:ea typeface="+mn-ea"/>
              <a:cs typeface="+mn-cs"/>
            </a:endParaRPr>
          </a:p>
        </p:txBody>
      </p:sp>
      <p:pic>
        <p:nvPicPr>
          <p:cNvPr id="16" name="Graphic 15">
            <a:extLst>
              <a:ext uri="{FF2B5EF4-FFF2-40B4-BE49-F238E27FC236}">
                <a16:creationId xmlns:a16="http://schemas.microsoft.com/office/drawing/2014/main" id="{C60EB2FB-3E39-49F7-E3F0-60073F82B0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33219" y="2650147"/>
            <a:ext cx="10460305" cy="7195471"/>
          </a:xfrm>
          <a:prstGeom prst="rect">
            <a:avLst/>
          </a:prstGeom>
        </p:spPr>
      </p:pic>
      <p:pic>
        <p:nvPicPr>
          <p:cNvPr id="18" name="Graphic 17">
            <a:extLst>
              <a:ext uri="{FF2B5EF4-FFF2-40B4-BE49-F238E27FC236}">
                <a16:creationId xmlns:a16="http://schemas.microsoft.com/office/drawing/2014/main" id="{B95B4E86-F085-DF4C-94E6-F96B6D6D9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4770984" y="-2409656"/>
            <a:ext cx="8847872" cy="6086306"/>
          </a:xfrm>
          <a:prstGeom prst="rect">
            <a:avLst/>
          </a:prstGeom>
        </p:spPr>
      </p:pic>
      <p:pic>
        <p:nvPicPr>
          <p:cNvPr id="20" name="Graphic 19">
            <a:extLst>
              <a:ext uri="{FF2B5EF4-FFF2-40B4-BE49-F238E27FC236}">
                <a16:creationId xmlns:a16="http://schemas.microsoft.com/office/drawing/2014/main" id="{0593B93D-7DA0-BD9A-E85D-B77B09463A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V="1">
            <a:off x="506436" y="-154745"/>
            <a:ext cx="11305525" cy="7581252"/>
          </a:xfrm>
          <a:prstGeom prst="rect">
            <a:avLst/>
          </a:prstGeom>
        </p:spPr>
      </p:pic>
      <p:sp>
        <p:nvSpPr>
          <p:cNvPr id="21" name="Rectangle 20">
            <a:extLst>
              <a:ext uri="{FF2B5EF4-FFF2-40B4-BE49-F238E27FC236}">
                <a16:creationId xmlns:a16="http://schemas.microsoft.com/office/drawing/2014/main" id="{CBF8298A-3397-FD69-535A-B5F7BF0E19BB}"/>
              </a:ext>
            </a:extLst>
          </p:cNvPr>
          <p:cNvSpPr/>
          <p:nvPr/>
        </p:nvSpPr>
        <p:spPr>
          <a:xfrm>
            <a:off x="703385" y="3819965"/>
            <a:ext cx="4200525" cy="3009900"/>
          </a:xfrm>
          <a:prstGeom prst="rect">
            <a:avLst/>
          </a:prstGeom>
          <a:solidFill>
            <a:srgbClr val="212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Roboto"/>
              <a:ea typeface="+mn-ea"/>
              <a:cs typeface="+mn-cs"/>
            </a:endParaRPr>
          </a:p>
        </p:txBody>
      </p:sp>
      <p:grpSp>
        <p:nvGrpSpPr>
          <p:cNvPr id="4" name="Group 3">
            <a:extLst>
              <a:ext uri="{FF2B5EF4-FFF2-40B4-BE49-F238E27FC236}">
                <a16:creationId xmlns:a16="http://schemas.microsoft.com/office/drawing/2014/main" id="{E426AC1F-BD10-E2FD-9739-0904407F6C7E}"/>
              </a:ext>
            </a:extLst>
          </p:cNvPr>
          <p:cNvGrpSpPr/>
          <p:nvPr/>
        </p:nvGrpSpPr>
        <p:grpSpPr>
          <a:xfrm>
            <a:off x="4942434" y="1911823"/>
            <a:ext cx="3932732" cy="3948754"/>
            <a:chOff x="5239403" y="2223445"/>
            <a:chExt cx="3932732" cy="3948754"/>
          </a:xfrm>
        </p:grpSpPr>
        <p:pic>
          <p:nvPicPr>
            <p:cNvPr id="2" name="Picture 1" descr="Logo&#10;&#10;Description automatically generated">
              <a:extLst>
                <a:ext uri="{FF2B5EF4-FFF2-40B4-BE49-F238E27FC236}">
                  <a16:creationId xmlns:a16="http://schemas.microsoft.com/office/drawing/2014/main" id="{382D0FB7-B7DB-071C-C6A9-D5BF3D21EA68}"/>
                </a:ext>
              </a:extLst>
            </p:cNvPr>
            <p:cNvPicPr>
              <a:picLocks noChangeAspect="1"/>
            </p:cNvPicPr>
            <p:nvPr/>
          </p:nvPicPr>
          <p:blipFill>
            <a:blip r:embed="rId7"/>
            <a:stretch>
              <a:fillRect/>
            </a:stretch>
          </p:blipFill>
          <p:spPr>
            <a:xfrm>
              <a:off x="5847170" y="3802539"/>
              <a:ext cx="2717198" cy="790567"/>
            </a:xfrm>
            <a:prstGeom prst="rect">
              <a:avLst/>
            </a:prstGeom>
          </p:spPr>
        </p:pic>
        <p:sp>
          <p:nvSpPr>
            <p:cNvPr id="3" name="Rectangle: Rounded Corners 2">
              <a:extLst>
                <a:ext uri="{FF2B5EF4-FFF2-40B4-BE49-F238E27FC236}">
                  <a16:creationId xmlns:a16="http://schemas.microsoft.com/office/drawing/2014/main" id="{0A9C1B6B-FD2B-8F35-7568-A2B76971786B}"/>
                </a:ext>
              </a:extLst>
            </p:cNvPr>
            <p:cNvSpPr/>
            <p:nvPr/>
          </p:nvSpPr>
          <p:spPr>
            <a:xfrm>
              <a:off x="5239403" y="2223445"/>
              <a:ext cx="3932732" cy="3948754"/>
            </a:xfrm>
            <a:prstGeom prst="roundRect">
              <a:avLst>
                <a:gd name="adj" fmla="val 944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Roboto"/>
                <a:ea typeface="+mn-ea"/>
                <a:cs typeface="+mn-cs"/>
              </a:endParaRPr>
            </a:p>
          </p:txBody>
        </p:sp>
      </p:grpSp>
    </p:spTree>
    <p:extLst>
      <p:ext uri="{BB962C8B-B14F-4D97-AF65-F5344CB8AC3E}">
        <p14:creationId xmlns:p14="http://schemas.microsoft.com/office/powerpoint/2010/main" val="88209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4AF947-20D4-4099-B436-70B885FE250A}"/>
              </a:ext>
            </a:extLst>
          </p:cNvPr>
          <p:cNvSpPr>
            <a:spLocks noGrp="1"/>
          </p:cNvSpPr>
          <p:nvPr>
            <p:ph type="body" sz="quarter" idx="13"/>
          </p:nvPr>
        </p:nvSpPr>
        <p:spPr/>
        <p:txBody>
          <a:bodyPr/>
          <a:lstStyle/>
          <a:p>
            <a:r>
              <a:rPr lang="en-US" b="1" dirty="0"/>
              <a:t>Source: </a:t>
            </a:r>
            <a:r>
              <a:rPr lang="en-US" b="1" dirty="0" err="1"/>
              <a:t>BofA</a:t>
            </a:r>
            <a:r>
              <a:rPr lang="en-US" b="1" dirty="0"/>
              <a:t> Global Research, </a:t>
            </a:r>
            <a:r>
              <a:rPr lang="en-US" b="1" dirty="0" err="1"/>
              <a:t>AlphaSense</a:t>
            </a:r>
            <a:endParaRPr lang="en-US" b="1" dirty="0"/>
          </a:p>
        </p:txBody>
      </p:sp>
      <p:sp>
        <p:nvSpPr>
          <p:cNvPr id="3" name="Title 2">
            <a:extLst>
              <a:ext uri="{FF2B5EF4-FFF2-40B4-BE49-F238E27FC236}">
                <a16:creationId xmlns:a16="http://schemas.microsoft.com/office/drawing/2014/main" id="{577BA620-AF5A-4C1F-B2D5-0A10AFBD4864}"/>
              </a:ext>
            </a:extLst>
          </p:cNvPr>
          <p:cNvSpPr>
            <a:spLocks noGrp="1"/>
          </p:cNvSpPr>
          <p:nvPr>
            <p:ph type="title"/>
          </p:nvPr>
        </p:nvSpPr>
        <p:spPr/>
        <p:txBody>
          <a:bodyPr/>
          <a:lstStyle/>
          <a:p>
            <a:r>
              <a:rPr lang="en-US" dirty="0"/>
              <a:t>Corporates are diversifying their supply chains</a:t>
            </a:r>
          </a:p>
        </p:txBody>
      </p:sp>
      <p:pic>
        <p:nvPicPr>
          <p:cNvPr id="7" name="ImageSet">
            <a:extLst>
              <a:ext uri="{FF2B5EF4-FFF2-40B4-BE49-F238E27FC236}">
                <a16:creationId xmlns:a16="http://schemas.microsoft.com/office/drawing/2014/main" id="{EEC1B7D3-C277-9134-737E-5F2D5FFE2588}"/>
              </a:ext>
            </a:extLst>
          </p:cNvPr>
          <p:cNvPicPr>
            <a:picLocks/>
          </p:cNvPicPr>
          <p:nvPr>
            <p:custDataLst>
              <p:tags r:id="rId1"/>
            </p:custDataLst>
          </p:nvPr>
        </p:nvPicPr>
        <p:blipFill>
          <a:blip r:embed="rId3" cstate="print"/>
          <a:stretch>
            <a:fillRect/>
          </a:stretch>
        </p:blipFill>
        <p:spPr>
          <a:xfrm>
            <a:off x="10840720" y="7260336"/>
            <a:ext cx="430306" cy="164592"/>
          </a:xfrm>
          <a:prstGeom prst="rect">
            <a:avLst/>
          </a:prstGeom>
        </p:spPr>
      </p:pic>
      <p:sp>
        <p:nvSpPr>
          <p:cNvPr id="8" name="TextBox 1">
            <a:extLst>
              <a:ext uri="{FF2B5EF4-FFF2-40B4-BE49-F238E27FC236}">
                <a16:creationId xmlns:a16="http://schemas.microsoft.com/office/drawing/2014/main" id="{8D7526F3-D5A7-A5D2-82F2-BAAAF3779566}"/>
              </a:ext>
            </a:extLst>
          </p:cNvPr>
          <p:cNvSpPr txBox="1"/>
          <p:nvPr/>
        </p:nvSpPr>
        <p:spPr bwMode="auto">
          <a:xfrm>
            <a:off x="3444824" y="2085766"/>
            <a:ext cx="7096118"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dirty="0">
                <a:solidFill>
                  <a:schemeClr val="accent2"/>
                </a:solidFill>
                <a:latin typeface="Roboto Condensed" panose="02000000000000000000" pitchFamily="2" charset="0"/>
                <a:ea typeface="Roboto Condensed" panose="02000000000000000000" pitchFamily="2" charset="0"/>
              </a:rPr>
              <a:t>MENTIONS DURING U.S. CORPORATE PRESENTATIONS OF RE-/NEAR-/ON-SHORING</a:t>
            </a:r>
          </a:p>
        </p:txBody>
      </p:sp>
      <p:graphicFrame>
        <p:nvGraphicFramePr>
          <p:cNvPr id="9" name="Chart 8">
            <a:extLst>
              <a:ext uri="{FF2B5EF4-FFF2-40B4-BE49-F238E27FC236}">
                <a16:creationId xmlns:a16="http://schemas.microsoft.com/office/drawing/2014/main" id="{C5EDEB64-93F6-20AC-29AF-CACE27CD6C00}"/>
              </a:ext>
            </a:extLst>
          </p:cNvPr>
          <p:cNvGraphicFramePr>
            <a:graphicFrameLocks/>
          </p:cNvGraphicFramePr>
          <p:nvPr/>
        </p:nvGraphicFramePr>
        <p:xfrm>
          <a:off x="3939958" y="2509776"/>
          <a:ext cx="5937685" cy="347629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32145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aph showing the trade war between china and mexico&#10;&#10;Description automatically generated">
            <a:extLst>
              <a:ext uri="{FF2B5EF4-FFF2-40B4-BE49-F238E27FC236}">
                <a16:creationId xmlns:a16="http://schemas.microsoft.com/office/drawing/2014/main" id="{A7CCBF18-483B-1729-467A-8B5EE8B15AEE}"/>
              </a:ext>
            </a:extLst>
          </p:cNvPr>
          <p:cNvPicPr>
            <a:picLocks noChangeAspect="1"/>
          </p:cNvPicPr>
          <p:nvPr/>
        </p:nvPicPr>
        <p:blipFill rotWithShape="1">
          <a:blip r:embed="rId3"/>
          <a:srcRect l="14393" t="8118" r="1960" b="14150"/>
          <a:stretch/>
        </p:blipFill>
        <p:spPr>
          <a:xfrm>
            <a:off x="4048125" y="2347912"/>
            <a:ext cx="6272213" cy="4093367"/>
          </a:xfrm>
          <a:prstGeom prst="rect">
            <a:avLst/>
          </a:prstGeom>
        </p:spPr>
      </p:pic>
      <p:cxnSp>
        <p:nvCxnSpPr>
          <p:cNvPr id="20" name="Straight Connector 19">
            <a:extLst>
              <a:ext uri="{FF2B5EF4-FFF2-40B4-BE49-F238E27FC236}">
                <a16:creationId xmlns:a16="http://schemas.microsoft.com/office/drawing/2014/main" id="{C1C2D931-CAFF-CB25-90A9-1EBEAF55A6E5}"/>
              </a:ext>
            </a:extLst>
          </p:cNvPr>
          <p:cNvCxnSpPr/>
          <p:nvPr/>
        </p:nvCxnSpPr>
        <p:spPr>
          <a:xfrm>
            <a:off x="4048125" y="6459179"/>
            <a:ext cx="627221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B83BFF-0B15-423B-7AF4-C94F1BD66A63}"/>
              </a:ext>
            </a:extLst>
          </p:cNvPr>
          <p:cNvSpPr txBox="1"/>
          <p:nvPr/>
        </p:nvSpPr>
        <p:spPr>
          <a:xfrm>
            <a:off x="3326928" y="2695585"/>
            <a:ext cx="631904"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20.0</a:t>
            </a:r>
          </a:p>
        </p:txBody>
      </p:sp>
      <p:sp>
        <p:nvSpPr>
          <p:cNvPr id="7" name="TextBox 6">
            <a:extLst>
              <a:ext uri="{FF2B5EF4-FFF2-40B4-BE49-F238E27FC236}">
                <a16:creationId xmlns:a16="http://schemas.microsoft.com/office/drawing/2014/main" id="{5BEC538A-8AFF-4B18-E8D6-617907696D79}"/>
              </a:ext>
            </a:extLst>
          </p:cNvPr>
          <p:cNvSpPr txBox="1"/>
          <p:nvPr/>
        </p:nvSpPr>
        <p:spPr>
          <a:xfrm>
            <a:off x="3326928" y="3251618"/>
            <a:ext cx="631904"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17.5</a:t>
            </a:r>
          </a:p>
        </p:txBody>
      </p:sp>
      <p:sp>
        <p:nvSpPr>
          <p:cNvPr id="8" name="TextBox 7">
            <a:extLst>
              <a:ext uri="{FF2B5EF4-FFF2-40B4-BE49-F238E27FC236}">
                <a16:creationId xmlns:a16="http://schemas.microsoft.com/office/drawing/2014/main" id="{A31D53EA-B1DD-27D1-204A-F7CF7DFF3179}"/>
              </a:ext>
            </a:extLst>
          </p:cNvPr>
          <p:cNvSpPr txBox="1"/>
          <p:nvPr/>
        </p:nvSpPr>
        <p:spPr>
          <a:xfrm>
            <a:off x="3326928" y="3749964"/>
            <a:ext cx="631904"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15.0</a:t>
            </a:r>
          </a:p>
        </p:txBody>
      </p:sp>
      <p:sp>
        <p:nvSpPr>
          <p:cNvPr id="9" name="TextBox 8">
            <a:extLst>
              <a:ext uri="{FF2B5EF4-FFF2-40B4-BE49-F238E27FC236}">
                <a16:creationId xmlns:a16="http://schemas.microsoft.com/office/drawing/2014/main" id="{E451A62D-18F1-F6B5-B422-A97913FB489D}"/>
              </a:ext>
            </a:extLst>
          </p:cNvPr>
          <p:cNvSpPr txBox="1"/>
          <p:nvPr/>
        </p:nvSpPr>
        <p:spPr>
          <a:xfrm>
            <a:off x="3326928" y="4353798"/>
            <a:ext cx="631904"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12.5</a:t>
            </a:r>
          </a:p>
        </p:txBody>
      </p:sp>
      <p:sp>
        <p:nvSpPr>
          <p:cNvPr id="10" name="TextBox 9">
            <a:extLst>
              <a:ext uri="{FF2B5EF4-FFF2-40B4-BE49-F238E27FC236}">
                <a16:creationId xmlns:a16="http://schemas.microsoft.com/office/drawing/2014/main" id="{54729732-811F-C5D0-7DA9-B0D3623595DD}"/>
              </a:ext>
            </a:extLst>
          </p:cNvPr>
          <p:cNvSpPr txBox="1"/>
          <p:nvPr/>
        </p:nvSpPr>
        <p:spPr>
          <a:xfrm>
            <a:off x="3326928" y="4902937"/>
            <a:ext cx="631904"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10.0</a:t>
            </a:r>
          </a:p>
        </p:txBody>
      </p:sp>
      <p:sp>
        <p:nvSpPr>
          <p:cNvPr id="11" name="TextBox 10">
            <a:extLst>
              <a:ext uri="{FF2B5EF4-FFF2-40B4-BE49-F238E27FC236}">
                <a16:creationId xmlns:a16="http://schemas.microsoft.com/office/drawing/2014/main" id="{945939CB-4189-7EBC-7A61-54D6987A7905}"/>
              </a:ext>
            </a:extLst>
          </p:cNvPr>
          <p:cNvSpPr txBox="1"/>
          <p:nvPr/>
        </p:nvSpPr>
        <p:spPr>
          <a:xfrm>
            <a:off x="3453565" y="5506771"/>
            <a:ext cx="505267"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7.5</a:t>
            </a:r>
          </a:p>
        </p:txBody>
      </p:sp>
      <p:sp>
        <p:nvSpPr>
          <p:cNvPr id="12" name="TextBox 11">
            <a:extLst>
              <a:ext uri="{FF2B5EF4-FFF2-40B4-BE49-F238E27FC236}">
                <a16:creationId xmlns:a16="http://schemas.microsoft.com/office/drawing/2014/main" id="{01C1AB69-44BC-6EF7-637A-2AF38B85488F}"/>
              </a:ext>
            </a:extLst>
          </p:cNvPr>
          <p:cNvSpPr txBox="1"/>
          <p:nvPr/>
        </p:nvSpPr>
        <p:spPr>
          <a:xfrm>
            <a:off x="3453565" y="6059069"/>
            <a:ext cx="505267"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5.0</a:t>
            </a:r>
          </a:p>
        </p:txBody>
      </p:sp>
      <p:sp>
        <p:nvSpPr>
          <p:cNvPr id="2" name="Text Placeholder 1">
            <a:extLst>
              <a:ext uri="{FF2B5EF4-FFF2-40B4-BE49-F238E27FC236}">
                <a16:creationId xmlns:a16="http://schemas.microsoft.com/office/drawing/2014/main" id="{12F1C6C9-572C-2F88-16E6-4AEB00EA457F}"/>
              </a:ext>
            </a:extLst>
          </p:cNvPr>
          <p:cNvSpPr>
            <a:spLocks noGrp="1"/>
          </p:cNvSpPr>
          <p:nvPr>
            <p:ph type="body" sz="quarter" idx="13"/>
          </p:nvPr>
        </p:nvSpPr>
        <p:spPr/>
        <p:txBody>
          <a:bodyPr/>
          <a:lstStyle/>
          <a:p>
            <a:r>
              <a:rPr lang="en-US" b="1" dirty="0"/>
              <a:t>Source: </a:t>
            </a:r>
            <a:r>
              <a:rPr lang="en-US" b="1" dirty="0">
                <a:solidFill>
                  <a:schemeClr val="bg2"/>
                </a:solidFill>
              </a:rPr>
              <a:t>XXXX</a:t>
            </a:r>
          </a:p>
        </p:txBody>
      </p:sp>
      <p:sp>
        <p:nvSpPr>
          <p:cNvPr id="3" name="Title 2">
            <a:extLst>
              <a:ext uri="{FF2B5EF4-FFF2-40B4-BE49-F238E27FC236}">
                <a16:creationId xmlns:a16="http://schemas.microsoft.com/office/drawing/2014/main" id="{8270968F-48F6-EF5F-EA52-891F69841E41}"/>
              </a:ext>
            </a:extLst>
          </p:cNvPr>
          <p:cNvSpPr>
            <a:spLocks noGrp="1"/>
          </p:cNvSpPr>
          <p:nvPr>
            <p:ph type="title"/>
          </p:nvPr>
        </p:nvSpPr>
        <p:spPr/>
        <p:txBody>
          <a:bodyPr/>
          <a:lstStyle/>
          <a:p>
            <a:r>
              <a:rPr lang="en-US" dirty="0"/>
              <a:t>The move is already well under way</a:t>
            </a:r>
          </a:p>
        </p:txBody>
      </p:sp>
      <p:sp>
        <p:nvSpPr>
          <p:cNvPr id="5" name="TextBox 4">
            <a:extLst>
              <a:ext uri="{FF2B5EF4-FFF2-40B4-BE49-F238E27FC236}">
                <a16:creationId xmlns:a16="http://schemas.microsoft.com/office/drawing/2014/main" id="{131DC86B-7127-81E7-6D43-9CDA901623DC}"/>
              </a:ext>
            </a:extLst>
          </p:cNvPr>
          <p:cNvSpPr txBox="1"/>
          <p:nvPr/>
        </p:nvSpPr>
        <p:spPr bwMode="auto">
          <a:xfrm>
            <a:off x="3319660" y="1738799"/>
            <a:ext cx="7096118" cy="461665"/>
          </a:xfrm>
          <a:prstGeom prst="rect">
            <a:avLst/>
          </a:prstGeom>
          <a:noFill/>
        </p:spPr>
        <p:txBody>
          <a:bodyPr wrap="square">
            <a:spAutoFit/>
          </a:bodyPr>
          <a:lstStyle/>
          <a:p>
            <a:pPr>
              <a:defRPr/>
            </a:pPr>
            <a:r>
              <a:rPr lang="en-US" sz="2400" dirty="0">
                <a:solidFill>
                  <a:schemeClr val="accent2"/>
                </a:solidFill>
                <a:latin typeface="Roboto Condensed" panose="02000000000000000000" pitchFamily="2" charset="0"/>
                <a:ea typeface="Roboto Condensed" panose="02000000000000000000" pitchFamily="2" charset="0"/>
              </a:rPr>
              <a:t>SHARE IN TOTAL U.S. GOODS IMPORTS</a:t>
            </a:r>
          </a:p>
        </p:txBody>
      </p:sp>
      <p:sp>
        <p:nvSpPr>
          <p:cNvPr id="13" name="TextBox 12">
            <a:extLst>
              <a:ext uri="{FF2B5EF4-FFF2-40B4-BE49-F238E27FC236}">
                <a16:creationId xmlns:a16="http://schemas.microsoft.com/office/drawing/2014/main" id="{47FBCCEC-290D-24A8-2A35-B0CDB4203240}"/>
              </a:ext>
            </a:extLst>
          </p:cNvPr>
          <p:cNvSpPr txBox="1"/>
          <p:nvPr/>
        </p:nvSpPr>
        <p:spPr>
          <a:xfrm>
            <a:off x="3834565"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1994</a:t>
            </a:r>
          </a:p>
        </p:txBody>
      </p:sp>
      <p:sp>
        <p:nvSpPr>
          <p:cNvPr id="14" name="TextBox 13">
            <a:extLst>
              <a:ext uri="{FF2B5EF4-FFF2-40B4-BE49-F238E27FC236}">
                <a16:creationId xmlns:a16="http://schemas.microsoft.com/office/drawing/2014/main" id="{DB992D67-B61C-C24B-70F1-77EF81095A02}"/>
              </a:ext>
            </a:extLst>
          </p:cNvPr>
          <p:cNvSpPr txBox="1"/>
          <p:nvPr/>
        </p:nvSpPr>
        <p:spPr>
          <a:xfrm>
            <a:off x="4876868"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1999</a:t>
            </a:r>
          </a:p>
        </p:txBody>
      </p:sp>
      <p:sp>
        <p:nvSpPr>
          <p:cNvPr id="15" name="TextBox 14">
            <a:extLst>
              <a:ext uri="{FF2B5EF4-FFF2-40B4-BE49-F238E27FC236}">
                <a16:creationId xmlns:a16="http://schemas.microsoft.com/office/drawing/2014/main" id="{5760B6EB-04AA-251C-DAB0-83BEC93625E6}"/>
              </a:ext>
            </a:extLst>
          </p:cNvPr>
          <p:cNvSpPr txBox="1"/>
          <p:nvPr/>
        </p:nvSpPr>
        <p:spPr>
          <a:xfrm>
            <a:off x="5919171"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2004</a:t>
            </a:r>
          </a:p>
        </p:txBody>
      </p:sp>
      <p:sp>
        <p:nvSpPr>
          <p:cNvPr id="16" name="TextBox 15">
            <a:extLst>
              <a:ext uri="{FF2B5EF4-FFF2-40B4-BE49-F238E27FC236}">
                <a16:creationId xmlns:a16="http://schemas.microsoft.com/office/drawing/2014/main" id="{3DAD7B8A-6850-9270-BB41-34BF57139449}"/>
              </a:ext>
            </a:extLst>
          </p:cNvPr>
          <p:cNvSpPr txBox="1"/>
          <p:nvPr/>
        </p:nvSpPr>
        <p:spPr>
          <a:xfrm>
            <a:off x="6961474"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2009</a:t>
            </a:r>
          </a:p>
        </p:txBody>
      </p:sp>
      <p:sp>
        <p:nvSpPr>
          <p:cNvPr id="17" name="TextBox 16">
            <a:extLst>
              <a:ext uri="{FF2B5EF4-FFF2-40B4-BE49-F238E27FC236}">
                <a16:creationId xmlns:a16="http://schemas.microsoft.com/office/drawing/2014/main" id="{DAEF427E-5C4D-9BBD-547B-BA808747FBD6}"/>
              </a:ext>
            </a:extLst>
          </p:cNvPr>
          <p:cNvSpPr txBox="1"/>
          <p:nvPr/>
        </p:nvSpPr>
        <p:spPr>
          <a:xfrm>
            <a:off x="8003777"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2014</a:t>
            </a:r>
          </a:p>
        </p:txBody>
      </p:sp>
      <p:sp>
        <p:nvSpPr>
          <p:cNvPr id="18" name="TextBox 17">
            <a:extLst>
              <a:ext uri="{FF2B5EF4-FFF2-40B4-BE49-F238E27FC236}">
                <a16:creationId xmlns:a16="http://schemas.microsoft.com/office/drawing/2014/main" id="{9ACF1B93-BD25-0C81-BAF4-95FCD8EA80DC}"/>
              </a:ext>
            </a:extLst>
          </p:cNvPr>
          <p:cNvSpPr txBox="1"/>
          <p:nvPr/>
        </p:nvSpPr>
        <p:spPr>
          <a:xfrm>
            <a:off x="9046082" y="6495723"/>
            <a:ext cx="691215" cy="400110"/>
          </a:xfrm>
          <a:prstGeom prst="rect">
            <a:avLst/>
          </a:prstGeom>
          <a:noFill/>
        </p:spPr>
        <p:txBody>
          <a:bodyPr wrap="none" rtlCol="0">
            <a:spAutoFit/>
          </a:bodyPr>
          <a:lstStyle/>
          <a:p>
            <a:r>
              <a:rPr lang="en-US" sz="2000" dirty="0">
                <a:latin typeface="Roboto Condensed" panose="02000000000000000000" pitchFamily="2" charset="0"/>
                <a:ea typeface="Roboto Condensed" panose="02000000000000000000" pitchFamily="2" charset="0"/>
              </a:rPr>
              <a:t>2019</a:t>
            </a:r>
          </a:p>
        </p:txBody>
      </p:sp>
      <p:sp>
        <p:nvSpPr>
          <p:cNvPr id="23" name="TextBox 22">
            <a:extLst>
              <a:ext uri="{FF2B5EF4-FFF2-40B4-BE49-F238E27FC236}">
                <a16:creationId xmlns:a16="http://schemas.microsoft.com/office/drawing/2014/main" id="{EE926756-3357-876A-181E-811A9B8D38C5}"/>
              </a:ext>
            </a:extLst>
          </p:cNvPr>
          <p:cNvSpPr txBox="1"/>
          <p:nvPr/>
        </p:nvSpPr>
        <p:spPr>
          <a:xfrm>
            <a:off x="5972485" y="2381501"/>
            <a:ext cx="1872629" cy="400110"/>
          </a:xfrm>
          <a:prstGeom prst="rect">
            <a:avLst/>
          </a:prstGeom>
          <a:solidFill>
            <a:schemeClr val="bg1"/>
          </a:solidFill>
        </p:spPr>
        <p:txBody>
          <a:bodyPr wrap="none" rtlCol="0">
            <a:spAutoFit/>
          </a:bodyPr>
          <a:lstStyle/>
          <a:p>
            <a:pPr algn="ctr"/>
            <a:r>
              <a:rPr lang="en-US" sz="2000" b="1" dirty="0">
                <a:solidFill>
                  <a:srgbClr val="FF0000"/>
                </a:solidFill>
                <a:latin typeface="Roboto Condensed" panose="02000000000000000000" pitchFamily="2" charset="0"/>
                <a:ea typeface="Roboto Condensed" panose="02000000000000000000" pitchFamily="2" charset="0"/>
              </a:rPr>
              <a:t>China joins WTO</a:t>
            </a:r>
          </a:p>
        </p:txBody>
      </p:sp>
      <p:sp>
        <p:nvSpPr>
          <p:cNvPr id="24" name="TextBox 23">
            <a:extLst>
              <a:ext uri="{FF2B5EF4-FFF2-40B4-BE49-F238E27FC236}">
                <a16:creationId xmlns:a16="http://schemas.microsoft.com/office/drawing/2014/main" id="{44DEF70C-2F55-DF5A-04DE-0D55B6DB329E}"/>
              </a:ext>
            </a:extLst>
          </p:cNvPr>
          <p:cNvSpPr txBox="1"/>
          <p:nvPr/>
        </p:nvSpPr>
        <p:spPr>
          <a:xfrm>
            <a:off x="7907720" y="5945114"/>
            <a:ext cx="1236237" cy="400110"/>
          </a:xfrm>
          <a:prstGeom prst="rect">
            <a:avLst/>
          </a:prstGeom>
          <a:solidFill>
            <a:schemeClr val="bg1"/>
          </a:solidFill>
        </p:spPr>
        <p:txBody>
          <a:bodyPr wrap="none" rtlCol="0">
            <a:spAutoFit/>
          </a:bodyPr>
          <a:lstStyle/>
          <a:p>
            <a:pPr algn="ctr"/>
            <a:r>
              <a:rPr lang="en-US" sz="2000" b="1" dirty="0">
                <a:solidFill>
                  <a:srgbClr val="FF0000"/>
                </a:solidFill>
                <a:latin typeface="Roboto Condensed" panose="02000000000000000000" pitchFamily="2" charset="0"/>
                <a:ea typeface="Roboto Condensed" panose="02000000000000000000" pitchFamily="2" charset="0"/>
              </a:rPr>
              <a:t>Trade War</a:t>
            </a:r>
          </a:p>
        </p:txBody>
      </p:sp>
      <p:sp>
        <p:nvSpPr>
          <p:cNvPr id="25" name="TextBox 24">
            <a:extLst>
              <a:ext uri="{FF2B5EF4-FFF2-40B4-BE49-F238E27FC236}">
                <a16:creationId xmlns:a16="http://schemas.microsoft.com/office/drawing/2014/main" id="{6E0844D2-7C1C-9A29-1B86-0BEE6A26A789}"/>
              </a:ext>
            </a:extLst>
          </p:cNvPr>
          <p:cNvSpPr txBox="1"/>
          <p:nvPr/>
        </p:nvSpPr>
        <p:spPr>
          <a:xfrm>
            <a:off x="4311648" y="3749964"/>
            <a:ext cx="910827" cy="400110"/>
          </a:xfrm>
          <a:prstGeom prst="rect">
            <a:avLst/>
          </a:prstGeom>
          <a:solidFill>
            <a:schemeClr val="bg1"/>
          </a:solidFill>
        </p:spPr>
        <p:txBody>
          <a:bodyPr wrap="none" rtlCol="0">
            <a:spAutoFit/>
          </a:bodyPr>
          <a:lstStyle/>
          <a:p>
            <a:pPr algn="ctr"/>
            <a:r>
              <a:rPr lang="en-US" sz="2000" b="1" dirty="0">
                <a:solidFill>
                  <a:srgbClr val="FF0000"/>
                </a:solidFill>
                <a:latin typeface="Roboto Condensed" panose="02000000000000000000" pitchFamily="2" charset="0"/>
                <a:ea typeface="Roboto Condensed" panose="02000000000000000000" pitchFamily="2" charset="0"/>
              </a:rPr>
              <a:t>NAFTA</a:t>
            </a:r>
          </a:p>
        </p:txBody>
      </p:sp>
      <p:sp>
        <p:nvSpPr>
          <p:cNvPr id="26" name="TextBox 25">
            <a:extLst>
              <a:ext uri="{FF2B5EF4-FFF2-40B4-BE49-F238E27FC236}">
                <a16:creationId xmlns:a16="http://schemas.microsoft.com/office/drawing/2014/main" id="{9BDBA34D-379B-4CC2-D458-5EB39226E8CB}"/>
              </a:ext>
            </a:extLst>
          </p:cNvPr>
          <p:cNvSpPr txBox="1"/>
          <p:nvPr/>
        </p:nvSpPr>
        <p:spPr>
          <a:xfrm rot="16200000">
            <a:off x="1157367" y="4278986"/>
            <a:ext cx="3955253"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Share (%)</a:t>
            </a:r>
          </a:p>
        </p:txBody>
      </p:sp>
    </p:spTree>
    <p:extLst>
      <p:ext uri="{BB962C8B-B14F-4D97-AF65-F5344CB8AC3E}">
        <p14:creationId xmlns:p14="http://schemas.microsoft.com/office/powerpoint/2010/main" val="3783040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E934-BB1C-4719-B2A1-5116DD72B729}"/>
              </a:ext>
            </a:extLst>
          </p:cNvPr>
          <p:cNvSpPr>
            <a:spLocks noGrp="1"/>
          </p:cNvSpPr>
          <p:nvPr>
            <p:ph type="title"/>
          </p:nvPr>
        </p:nvSpPr>
        <p:spPr/>
        <p:txBody>
          <a:bodyPr/>
          <a:lstStyle/>
          <a:p>
            <a:r>
              <a:rPr lang="en-US" dirty="0"/>
              <a:t>The move is already well under way</a:t>
            </a:r>
          </a:p>
        </p:txBody>
      </p:sp>
      <p:sp>
        <p:nvSpPr>
          <p:cNvPr id="4" name="Text Placeholder 3">
            <a:extLst>
              <a:ext uri="{FF2B5EF4-FFF2-40B4-BE49-F238E27FC236}">
                <a16:creationId xmlns:a16="http://schemas.microsoft.com/office/drawing/2014/main" id="{0E67E490-898B-DD5A-0FA0-3512897E9F5B}"/>
              </a:ext>
            </a:extLst>
          </p:cNvPr>
          <p:cNvSpPr>
            <a:spLocks noGrp="1"/>
          </p:cNvSpPr>
          <p:nvPr>
            <p:ph type="body" sz="quarter" idx="13"/>
          </p:nvPr>
        </p:nvSpPr>
        <p:spPr/>
        <p:txBody>
          <a:bodyPr/>
          <a:lstStyle/>
          <a:p>
            <a:endParaRPr lang="en-US" dirty="0"/>
          </a:p>
        </p:txBody>
      </p:sp>
      <p:graphicFrame>
        <p:nvGraphicFramePr>
          <p:cNvPr id="10" name="Table 9">
            <a:extLst>
              <a:ext uri="{FF2B5EF4-FFF2-40B4-BE49-F238E27FC236}">
                <a16:creationId xmlns:a16="http://schemas.microsoft.com/office/drawing/2014/main" id="{73866E64-70F6-95D4-B0F2-CFB30AE5F1D0}"/>
              </a:ext>
            </a:extLst>
          </p:cNvPr>
          <p:cNvGraphicFramePr>
            <a:graphicFrameLocks noGrp="1"/>
          </p:cNvGraphicFramePr>
          <p:nvPr>
            <p:extLst>
              <p:ext uri="{D42A27DB-BD31-4B8C-83A1-F6EECF244321}">
                <p14:modId xmlns:p14="http://schemas.microsoft.com/office/powerpoint/2010/main" val="1731116589"/>
              </p:ext>
            </p:extLst>
          </p:nvPr>
        </p:nvGraphicFramePr>
        <p:xfrm>
          <a:off x="628072" y="1738489"/>
          <a:ext cx="12184817" cy="4904454"/>
        </p:xfrm>
        <a:graphic>
          <a:graphicData uri="http://schemas.openxmlformats.org/drawingml/2006/table">
            <a:tbl>
              <a:tblPr/>
              <a:tblGrid>
                <a:gridCol w="1883049">
                  <a:extLst>
                    <a:ext uri="{9D8B030D-6E8A-4147-A177-3AD203B41FA5}">
                      <a16:colId xmlns:a16="http://schemas.microsoft.com/office/drawing/2014/main" val="3868997070"/>
                    </a:ext>
                  </a:extLst>
                </a:gridCol>
                <a:gridCol w="1287721">
                  <a:extLst>
                    <a:ext uri="{9D8B030D-6E8A-4147-A177-3AD203B41FA5}">
                      <a16:colId xmlns:a16="http://schemas.microsoft.com/office/drawing/2014/main" val="2888401804"/>
                    </a:ext>
                  </a:extLst>
                </a:gridCol>
                <a:gridCol w="1287721">
                  <a:extLst>
                    <a:ext uri="{9D8B030D-6E8A-4147-A177-3AD203B41FA5}">
                      <a16:colId xmlns:a16="http://schemas.microsoft.com/office/drawing/2014/main" val="1516870450"/>
                    </a:ext>
                  </a:extLst>
                </a:gridCol>
                <a:gridCol w="1287721">
                  <a:extLst>
                    <a:ext uri="{9D8B030D-6E8A-4147-A177-3AD203B41FA5}">
                      <a16:colId xmlns:a16="http://schemas.microsoft.com/office/drawing/2014/main" val="3779506662"/>
                    </a:ext>
                  </a:extLst>
                </a:gridCol>
                <a:gridCol w="1287721">
                  <a:extLst>
                    <a:ext uri="{9D8B030D-6E8A-4147-A177-3AD203B41FA5}">
                      <a16:colId xmlns:a16="http://schemas.microsoft.com/office/drawing/2014/main" val="429479044"/>
                    </a:ext>
                  </a:extLst>
                </a:gridCol>
                <a:gridCol w="1287721">
                  <a:extLst>
                    <a:ext uri="{9D8B030D-6E8A-4147-A177-3AD203B41FA5}">
                      <a16:colId xmlns:a16="http://schemas.microsoft.com/office/drawing/2014/main" val="296219254"/>
                    </a:ext>
                  </a:extLst>
                </a:gridCol>
                <a:gridCol w="1287721">
                  <a:extLst>
                    <a:ext uri="{9D8B030D-6E8A-4147-A177-3AD203B41FA5}">
                      <a16:colId xmlns:a16="http://schemas.microsoft.com/office/drawing/2014/main" val="3121259748"/>
                    </a:ext>
                  </a:extLst>
                </a:gridCol>
                <a:gridCol w="1287721">
                  <a:extLst>
                    <a:ext uri="{9D8B030D-6E8A-4147-A177-3AD203B41FA5}">
                      <a16:colId xmlns:a16="http://schemas.microsoft.com/office/drawing/2014/main" val="326115447"/>
                    </a:ext>
                  </a:extLst>
                </a:gridCol>
                <a:gridCol w="1287721">
                  <a:extLst>
                    <a:ext uri="{9D8B030D-6E8A-4147-A177-3AD203B41FA5}">
                      <a16:colId xmlns:a16="http://schemas.microsoft.com/office/drawing/2014/main" val="1646864362"/>
                    </a:ext>
                  </a:extLst>
                </a:gridCol>
              </a:tblGrid>
              <a:tr h="1438933">
                <a:tc>
                  <a:txBody>
                    <a:bodyPr/>
                    <a:lstStyle/>
                    <a:p>
                      <a:pPr algn="ctr" fontAlgn="ctr"/>
                      <a:r>
                        <a:rPr lang="en-US" sz="2000" b="0" i="0" u="none" strike="noStrike" dirty="0">
                          <a:solidFill>
                            <a:srgbClr val="000000"/>
                          </a:solidFill>
                          <a:effectLst/>
                          <a:latin typeface="Arial" panose="020B0604020202020204" pitchFamily="34" charset="0"/>
                        </a:rPr>
                        <a:t> </a:t>
                      </a:r>
                    </a:p>
                  </a:txBody>
                  <a:tcPr marL="6350" marR="6350" marT="6350" marB="0" anchor="ctr">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dirty="0">
                          <a:solidFill>
                            <a:srgbClr val="013957"/>
                          </a:solidFill>
                          <a:effectLst/>
                          <a:latin typeface="Georgia" panose="02040502050405020303" pitchFamily="18" charset="0"/>
                        </a:rPr>
                        <a:t>China</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dirty="0">
                          <a:solidFill>
                            <a:srgbClr val="013957"/>
                          </a:solidFill>
                          <a:effectLst/>
                          <a:latin typeface="Georgia" panose="02040502050405020303" pitchFamily="18" charset="0"/>
                        </a:rPr>
                        <a:t>Mexico</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dirty="0">
                          <a:solidFill>
                            <a:srgbClr val="013957"/>
                          </a:solidFill>
                          <a:effectLst/>
                          <a:latin typeface="Georgia" panose="02040502050405020303" pitchFamily="18" charset="0"/>
                        </a:rPr>
                        <a:t>Vietnam</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a:solidFill>
                            <a:srgbClr val="013957"/>
                          </a:solidFill>
                          <a:effectLst/>
                          <a:latin typeface="Georgia" panose="02040502050405020303" pitchFamily="18" charset="0"/>
                        </a:rPr>
                        <a:t>India</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a:solidFill>
                            <a:srgbClr val="013957"/>
                          </a:solidFill>
                          <a:effectLst/>
                          <a:latin typeface="Georgia" panose="02040502050405020303" pitchFamily="18" charset="0"/>
                        </a:rPr>
                        <a:t>Korea</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a:solidFill>
                            <a:srgbClr val="013957"/>
                          </a:solidFill>
                          <a:effectLst/>
                          <a:latin typeface="Georgia" panose="02040502050405020303" pitchFamily="18" charset="0"/>
                        </a:rPr>
                        <a:t>Taiwan</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a:solidFill>
                            <a:srgbClr val="013957"/>
                          </a:solidFill>
                          <a:effectLst/>
                          <a:latin typeface="Georgia" panose="02040502050405020303" pitchFamily="18" charset="0"/>
                        </a:rPr>
                        <a:t>Thailand</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tc>
                  <a:txBody>
                    <a:bodyPr/>
                    <a:lstStyle/>
                    <a:p>
                      <a:pPr algn="ctr" rtl="0" fontAlgn="b"/>
                      <a:r>
                        <a:rPr lang="en-US" sz="2000" b="1" i="1" u="none" strike="noStrike">
                          <a:solidFill>
                            <a:srgbClr val="013957"/>
                          </a:solidFill>
                          <a:effectLst/>
                          <a:latin typeface="Georgia" panose="02040502050405020303" pitchFamily="18" charset="0"/>
                        </a:rPr>
                        <a:t>Europe</a:t>
                      </a:r>
                    </a:p>
                  </a:txBody>
                  <a:tcPr marL="6350" marR="6350" marT="6350" marB="0" anchor="b">
                    <a:lnL>
                      <a:noFill/>
                    </a:lnL>
                    <a:lnR>
                      <a:noFill/>
                    </a:lnR>
                    <a:lnT>
                      <a:noFill/>
                    </a:lnT>
                    <a:lnB w="6350" cap="flat" cmpd="sng" algn="ctr">
                      <a:solidFill>
                        <a:srgbClr val="013957"/>
                      </a:solidFill>
                      <a:prstDash val="solid"/>
                      <a:round/>
                      <a:headEnd type="none" w="med" len="med"/>
                      <a:tailEnd type="none" w="med" len="med"/>
                    </a:lnB>
                  </a:tcPr>
                </a:tc>
                <a:extLst>
                  <a:ext uri="{0D108BD9-81ED-4DB2-BD59-A6C34878D82A}">
                    <a16:rowId xmlns:a16="http://schemas.microsoft.com/office/drawing/2014/main" val="4121493640"/>
                  </a:ext>
                </a:extLst>
              </a:tr>
              <a:tr h="1038326">
                <a:tc>
                  <a:txBody>
                    <a:bodyPr/>
                    <a:lstStyle/>
                    <a:p>
                      <a:pPr algn="l" rtl="0" fontAlgn="b"/>
                      <a:r>
                        <a:rPr lang="en-US" sz="2000" b="0" i="0" u="none" strike="noStrike" dirty="0">
                          <a:solidFill>
                            <a:srgbClr val="000000"/>
                          </a:solidFill>
                          <a:effectLst/>
                          <a:latin typeface="Roboto Condensed" panose="02000000000000000000" pitchFamily="2" charset="0"/>
                        </a:rPr>
                        <a:t>China Peak, 2018</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21.59</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13.24</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1.98</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2.07</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2.95</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1.8</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1.31</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18.63</a:t>
                      </a:r>
                    </a:p>
                  </a:txBody>
                  <a:tcPr marL="6350" marR="6350" marT="6350" marB="0" anchor="b">
                    <a:lnL>
                      <a:noFill/>
                    </a:lnL>
                    <a:lnR>
                      <a:noFill/>
                    </a:lnR>
                    <a:lnT w="6350" cap="flat" cmpd="sng" algn="ctr">
                      <a:solidFill>
                        <a:srgbClr val="013957"/>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extLst>
                  <a:ext uri="{0D108BD9-81ED-4DB2-BD59-A6C34878D82A}">
                    <a16:rowId xmlns:a16="http://schemas.microsoft.com/office/drawing/2014/main" val="4253641525"/>
                  </a:ext>
                </a:extLst>
              </a:tr>
              <a:tr h="809065">
                <a:tc>
                  <a:txBody>
                    <a:bodyPr/>
                    <a:lstStyle/>
                    <a:p>
                      <a:pPr algn="l" rtl="0" fontAlgn="b"/>
                      <a:r>
                        <a:rPr lang="en-US" sz="2000" b="0" i="0" u="none" strike="noStrike" dirty="0">
                          <a:solidFill>
                            <a:srgbClr val="000000"/>
                          </a:solidFill>
                          <a:effectLst/>
                          <a:latin typeface="Roboto Condensed" panose="02000000000000000000" pitchFamily="2" charset="0"/>
                        </a:rPr>
                        <a:t>Latest</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14.13</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14.95</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3.62</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2.63</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3.68</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2.76</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a:solidFill>
                            <a:srgbClr val="000000"/>
                          </a:solidFill>
                          <a:effectLst/>
                          <a:latin typeface="Roboto Condensed" panose="02000000000000000000" pitchFamily="2" charset="0"/>
                        </a:rPr>
                        <a:t>1.81</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18.51</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extLst>
                  <a:ext uri="{0D108BD9-81ED-4DB2-BD59-A6C34878D82A}">
                    <a16:rowId xmlns:a16="http://schemas.microsoft.com/office/drawing/2014/main" val="1571023376"/>
                  </a:ext>
                </a:extLst>
              </a:tr>
              <a:tr h="809065">
                <a:tc>
                  <a:txBody>
                    <a:bodyPr/>
                    <a:lstStyle/>
                    <a:p>
                      <a:pPr algn="l" rtl="0" fontAlgn="b"/>
                      <a:r>
                        <a:rPr lang="en-US" sz="2000" b="0" i="0" u="none" strike="noStrike" dirty="0">
                          <a:solidFill>
                            <a:srgbClr val="000000"/>
                          </a:solidFill>
                          <a:effectLst/>
                          <a:latin typeface="Roboto Condensed" panose="02000000000000000000" pitchFamily="2" charset="0"/>
                        </a:rPr>
                        <a:t>Delta</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-7.46</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F8696B"/>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1.71</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5A8AC6"/>
                    </a:solidFill>
                  </a:tcPr>
                </a:tc>
                <a:tc>
                  <a:txBody>
                    <a:bodyPr/>
                    <a:lstStyle/>
                    <a:p>
                      <a:pPr algn="ctr" rtl="0" fontAlgn="b"/>
                      <a:r>
                        <a:rPr lang="en-US" sz="2000" b="0" i="0" u="none" strike="noStrike">
                          <a:solidFill>
                            <a:srgbClr val="000000"/>
                          </a:solidFill>
                          <a:effectLst/>
                          <a:latin typeface="Roboto Condensed" panose="02000000000000000000" pitchFamily="2" charset="0"/>
                        </a:rPr>
                        <a:t>1.64</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6592CA"/>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0.56</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FBFAFD"/>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0.73</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F0F3FB"/>
                    </a:solidFill>
                  </a:tcPr>
                </a:tc>
                <a:tc>
                  <a:txBody>
                    <a:bodyPr/>
                    <a:lstStyle/>
                    <a:p>
                      <a:pPr algn="ctr" rtl="0" fontAlgn="b"/>
                      <a:r>
                        <a:rPr lang="en-US" sz="2000" b="0" i="0" u="none" strike="noStrike">
                          <a:solidFill>
                            <a:srgbClr val="000000"/>
                          </a:solidFill>
                          <a:effectLst/>
                          <a:latin typeface="Roboto Condensed" panose="02000000000000000000" pitchFamily="2" charset="0"/>
                        </a:rPr>
                        <a:t>0.96</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CDDBEF"/>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0.5</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FBF9FC"/>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-0.12</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C8DEE8"/>
                      </a:solidFill>
                      <a:prstDash val="solid"/>
                      <a:round/>
                      <a:headEnd type="none" w="med" len="med"/>
                      <a:tailEnd type="none" w="med" len="med"/>
                    </a:lnB>
                    <a:solidFill>
                      <a:srgbClr val="FBEEF1"/>
                    </a:solidFill>
                  </a:tcPr>
                </a:tc>
                <a:extLst>
                  <a:ext uri="{0D108BD9-81ED-4DB2-BD59-A6C34878D82A}">
                    <a16:rowId xmlns:a16="http://schemas.microsoft.com/office/drawing/2014/main" val="1180503107"/>
                  </a:ext>
                </a:extLst>
              </a:tr>
              <a:tr h="809065">
                <a:tc>
                  <a:txBody>
                    <a:bodyPr/>
                    <a:lstStyle/>
                    <a:p>
                      <a:pPr algn="l" rtl="0" fontAlgn="b"/>
                      <a:r>
                        <a:rPr lang="en-US" sz="2000" b="0" i="0" u="none" strike="noStrike" dirty="0">
                          <a:solidFill>
                            <a:srgbClr val="000000"/>
                          </a:solidFill>
                          <a:effectLst/>
                          <a:latin typeface="Roboto Condensed" panose="02000000000000000000" pitchFamily="2" charset="0"/>
                        </a:rPr>
                        <a:t>Growth</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tcPr>
                </a:tc>
                <a:tc>
                  <a:txBody>
                    <a:bodyPr/>
                    <a:lstStyle/>
                    <a:p>
                      <a:pPr algn="ctr" rtl="0" fontAlgn="b"/>
                      <a:r>
                        <a:rPr lang="en-US" sz="2000" b="0" i="0" u="none" strike="noStrike" dirty="0">
                          <a:solidFill>
                            <a:srgbClr val="000000"/>
                          </a:solidFill>
                          <a:effectLst/>
                          <a:latin typeface="Roboto Condensed" panose="02000000000000000000" pitchFamily="2" charset="0"/>
                        </a:rPr>
                        <a:t>-34.6</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F8696B"/>
                    </a:solidFill>
                  </a:tcPr>
                </a:tc>
                <a:tc>
                  <a:txBody>
                    <a:bodyPr/>
                    <a:lstStyle/>
                    <a:p>
                      <a:pPr algn="ctr" rtl="0" fontAlgn="b"/>
                      <a:r>
                        <a:rPr lang="en-US" sz="2000" b="0" i="0" u="none" strike="noStrike">
                          <a:solidFill>
                            <a:srgbClr val="000000"/>
                          </a:solidFill>
                          <a:effectLst/>
                          <a:latin typeface="Roboto Condensed" panose="02000000000000000000" pitchFamily="2" charset="0"/>
                        </a:rPr>
                        <a:t>12.9</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FBDCDF"/>
                    </a:solidFill>
                  </a:tcPr>
                </a:tc>
                <a:tc>
                  <a:txBody>
                    <a:bodyPr/>
                    <a:lstStyle/>
                    <a:p>
                      <a:pPr algn="ctr" rtl="0" fontAlgn="b"/>
                      <a:r>
                        <a:rPr lang="en-US" sz="2000" b="0" i="0" u="none" strike="noStrike">
                          <a:solidFill>
                            <a:srgbClr val="000000"/>
                          </a:solidFill>
                          <a:effectLst/>
                          <a:latin typeface="Roboto Condensed" panose="02000000000000000000" pitchFamily="2" charset="0"/>
                        </a:rPr>
                        <a:t>82.8</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5A8AC6"/>
                    </a:solidFill>
                  </a:tcPr>
                </a:tc>
                <a:tc>
                  <a:txBody>
                    <a:bodyPr/>
                    <a:lstStyle/>
                    <a:p>
                      <a:pPr algn="ctr" rtl="0" fontAlgn="b"/>
                      <a:r>
                        <a:rPr lang="en-US" sz="2000" b="0" i="0" u="none" strike="noStrike">
                          <a:solidFill>
                            <a:srgbClr val="000000"/>
                          </a:solidFill>
                          <a:effectLst/>
                          <a:latin typeface="Roboto Condensed" panose="02000000000000000000" pitchFamily="2" charset="0"/>
                        </a:rPr>
                        <a:t>27.1</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F9FAFE"/>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24.7</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FBF9FC"/>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53.3</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AEC6E4"/>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38.2</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D9E4F3"/>
                    </a:solidFill>
                  </a:tcPr>
                </a:tc>
                <a:tc>
                  <a:txBody>
                    <a:bodyPr/>
                    <a:lstStyle/>
                    <a:p>
                      <a:pPr algn="ctr" rtl="0" fontAlgn="b"/>
                      <a:r>
                        <a:rPr lang="en-US" sz="2000" b="0" i="0" u="none" strike="noStrike" dirty="0">
                          <a:solidFill>
                            <a:srgbClr val="000000"/>
                          </a:solidFill>
                          <a:effectLst/>
                          <a:latin typeface="Roboto Condensed" panose="02000000000000000000" pitchFamily="2" charset="0"/>
                        </a:rPr>
                        <a:t>0.7</a:t>
                      </a:r>
                    </a:p>
                  </a:txBody>
                  <a:tcPr marL="6350" marR="6350" marT="6350" marB="0" anchor="b">
                    <a:lnL>
                      <a:noFill/>
                    </a:lnL>
                    <a:lnR>
                      <a:noFill/>
                    </a:lnR>
                    <a:lnT w="6350" cap="flat" cmpd="sng" algn="ctr">
                      <a:solidFill>
                        <a:srgbClr val="C8DEE8"/>
                      </a:solidFill>
                      <a:prstDash val="solid"/>
                      <a:round/>
                      <a:headEnd type="none" w="med" len="med"/>
                      <a:tailEnd type="none" w="med" len="med"/>
                    </a:lnT>
                    <a:lnB w="6350" cap="flat" cmpd="sng" algn="ctr">
                      <a:solidFill>
                        <a:srgbClr val="013957"/>
                      </a:solidFill>
                      <a:prstDash val="solid"/>
                      <a:round/>
                      <a:headEnd type="none" w="med" len="med"/>
                      <a:tailEnd type="none" w="med" len="med"/>
                    </a:lnB>
                    <a:solidFill>
                      <a:srgbClr val="FABEC1"/>
                    </a:solidFill>
                  </a:tcPr>
                </a:tc>
                <a:extLst>
                  <a:ext uri="{0D108BD9-81ED-4DB2-BD59-A6C34878D82A}">
                    <a16:rowId xmlns:a16="http://schemas.microsoft.com/office/drawing/2014/main" val="271953791"/>
                  </a:ext>
                </a:extLst>
              </a:tr>
            </a:tbl>
          </a:graphicData>
        </a:graphic>
      </p:graphicFrame>
      <p:sp>
        <p:nvSpPr>
          <p:cNvPr id="11" name="TextBox 1">
            <a:extLst>
              <a:ext uri="{FF2B5EF4-FFF2-40B4-BE49-F238E27FC236}">
                <a16:creationId xmlns:a16="http://schemas.microsoft.com/office/drawing/2014/main" id="{AFBC88C4-150D-7EB6-8571-F5A310CF6B2E}"/>
              </a:ext>
            </a:extLst>
          </p:cNvPr>
          <p:cNvSpPr txBox="1"/>
          <p:nvPr/>
        </p:nvSpPr>
        <p:spPr bwMode="auto">
          <a:xfrm>
            <a:off x="2960544" y="2085766"/>
            <a:ext cx="8283648" cy="30777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400" dirty="0">
                <a:solidFill>
                  <a:schemeClr val="accent2"/>
                </a:solidFill>
                <a:latin typeface="Roboto Condensed" panose="02000000000000000000" pitchFamily="2" charset="0"/>
                <a:ea typeface="Roboto Condensed" panose="02000000000000000000" pitchFamily="2" charset="0"/>
              </a:rPr>
              <a:t>SHARE IN TOTAL U.S. GOODS IMPORTS (%)</a:t>
            </a:r>
          </a:p>
        </p:txBody>
      </p:sp>
    </p:spTree>
    <p:extLst>
      <p:ext uri="{BB962C8B-B14F-4D97-AF65-F5344CB8AC3E}">
        <p14:creationId xmlns:p14="http://schemas.microsoft.com/office/powerpoint/2010/main" val="4227856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D326BC-2120-B1DF-E77E-B6E6FC354101}"/>
              </a:ext>
            </a:extLst>
          </p:cNvPr>
          <p:cNvSpPr>
            <a:spLocks noGrp="1"/>
          </p:cNvSpPr>
          <p:nvPr>
            <p:ph type="body" sz="quarter" idx="13"/>
          </p:nvPr>
        </p:nvSpPr>
        <p:spPr/>
        <p:txBody>
          <a:bodyPr/>
          <a:lstStyle/>
          <a:p>
            <a:r>
              <a:rPr lang="en-US" b="1" dirty="0"/>
              <a:t>Source: Bloomberg, GMO</a:t>
            </a:r>
          </a:p>
        </p:txBody>
      </p:sp>
      <p:sp>
        <p:nvSpPr>
          <p:cNvPr id="3" name="Title 2">
            <a:extLst>
              <a:ext uri="{FF2B5EF4-FFF2-40B4-BE49-F238E27FC236}">
                <a16:creationId xmlns:a16="http://schemas.microsoft.com/office/drawing/2014/main" id="{4A35E0F7-D5BB-08DC-DB62-501B0393C649}"/>
              </a:ext>
            </a:extLst>
          </p:cNvPr>
          <p:cNvSpPr>
            <a:spLocks noGrp="1"/>
          </p:cNvSpPr>
          <p:nvPr>
            <p:ph type="title"/>
          </p:nvPr>
        </p:nvSpPr>
        <p:spPr/>
        <p:txBody>
          <a:bodyPr/>
          <a:lstStyle/>
          <a:p>
            <a:r>
              <a:rPr lang="en-US" dirty="0"/>
              <a:t>Beyond China: country framework</a:t>
            </a:r>
          </a:p>
        </p:txBody>
      </p:sp>
      <p:sp>
        <p:nvSpPr>
          <p:cNvPr id="4" name="Rectangle: Rounded Corners 3">
            <a:extLst>
              <a:ext uri="{FF2B5EF4-FFF2-40B4-BE49-F238E27FC236}">
                <a16:creationId xmlns:a16="http://schemas.microsoft.com/office/drawing/2014/main" id="{83696604-CCE4-1CE3-6983-3EB2ADDF4782}"/>
              </a:ext>
            </a:extLst>
          </p:cNvPr>
          <p:cNvSpPr/>
          <p:nvPr/>
        </p:nvSpPr>
        <p:spPr>
          <a:xfrm>
            <a:off x="1143591"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Structure in Place</a:t>
            </a:r>
          </a:p>
        </p:txBody>
      </p:sp>
      <p:sp>
        <p:nvSpPr>
          <p:cNvPr id="5" name="Rectangle: Rounded Corners 4">
            <a:extLst>
              <a:ext uri="{FF2B5EF4-FFF2-40B4-BE49-F238E27FC236}">
                <a16:creationId xmlns:a16="http://schemas.microsoft.com/office/drawing/2014/main" id="{7BB3586D-CCC5-C132-8645-69985F3E446E}"/>
              </a:ext>
            </a:extLst>
          </p:cNvPr>
          <p:cNvSpPr/>
          <p:nvPr/>
        </p:nvSpPr>
        <p:spPr>
          <a:xfrm>
            <a:off x="3162189"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 on Economy</a:t>
            </a:r>
          </a:p>
        </p:txBody>
      </p:sp>
      <p:sp>
        <p:nvSpPr>
          <p:cNvPr id="6" name="Rectangle: Rounded Corners 5">
            <a:extLst>
              <a:ext uri="{FF2B5EF4-FFF2-40B4-BE49-F238E27FC236}">
                <a16:creationId xmlns:a16="http://schemas.microsoft.com/office/drawing/2014/main" id="{DE7E16A1-35B3-1446-6FF9-6D3C92B5D42D}"/>
              </a:ext>
            </a:extLst>
          </p:cNvPr>
          <p:cNvSpPr/>
          <p:nvPr/>
        </p:nvSpPr>
        <p:spPr>
          <a:xfrm>
            <a:off x="7199385"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Domestic</a:t>
            </a:r>
            <a:br>
              <a:rPr lang="en-US" dirty="0"/>
            </a:br>
            <a:r>
              <a:rPr lang="en-US" dirty="0"/>
              <a:t>Market Size</a:t>
            </a:r>
          </a:p>
        </p:txBody>
      </p:sp>
      <p:sp>
        <p:nvSpPr>
          <p:cNvPr id="7" name="Rectangle: Rounded Corners 6">
            <a:extLst>
              <a:ext uri="{FF2B5EF4-FFF2-40B4-BE49-F238E27FC236}">
                <a16:creationId xmlns:a16="http://schemas.microsoft.com/office/drawing/2014/main" id="{94F79C8B-7255-2966-5267-119943BE875B}"/>
              </a:ext>
            </a:extLst>
          </p:cNvPr>
          <p:cNvSpPr/>
          <p:nvPr/>
        </p:nvSpPr>
        <p:spPr>
          <a:xfrm>
            <a:off x="9217983"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Institutional Capacity</a:t>
            </a:r>
          </a:p>
        </p:txBody>
      </p:sp>
      <p:sp>
        <p:nvSpPr>
          <p:cNvPr id="8" name="Rectangle: Rounded Corners 7">
            <a:extLst>
              <a:ext uri="{FF2B5EF4-FFF2-40B4-BE49-F238E27FC236}">
                <a16:creationId xmlns:a16="http://schemas.microsoft.com/office/drawing/2014/main" id="{8A92160D-94AB-D6C1-9CBE-53661E5BCAE8}"/>
              </a:ext>
            </a:extLst>
          </p:cNvPr>
          <p:cNvSpPr/>
          <p:nvPr/>
        </p:nvSpPr>
        <p:spPr>
          <a:xfrm>
            <a:off x="11236579"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Companies Relocating</a:t>
            </a:r>
          </a:p>
        </p:txBody>
      </p:sp>
      <p:sp>
        <p:nvSpPr>
          <p:cNvPr id="24" name="Rectangle: Rounded Corners 23">
            <a:extLst>
              <a:ext uri="{FF2B5EF4-FFF2-40B4-BE49-F238E27FC236}">
                <a16:creationId xmlns:a16="http://schemas.microsoft.com/office/drawing/2014/main" id="{748982FB-06C0-3763-A984-CACEAF32EEA4}"/>
              </a:ext>
            </a:extLst>
          </p:cNvPr>
          <p:cNvSpPr/>
          <p:nvPr/>
        </p:nvSpPr>
        <p:spPr>
          <a:xfrm>
            <a:off x="5180787" y="1869686"/>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&amp; Demographics</a:t>
            </a:r>
          </a:p>
        </p:txBody>
      </p:sp>
    </p:spTree>
    <p:extLst>
      <p:ext uri="{BB962C8B-B14F-4D97-AF65-F5344CB8AC3E}">
        <p14:creationId xmlns:p14="http://schemas.microsoft.com/office/powerpoint/2010/main" val="404151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1059AB-770F-C8B7-5034-F1A49A733689}"/>
              </a:ext>
            </a:extLst>
          </p:cNvPr>
          <p:cNvSpPr>
            <a:spLocks noGrp="1"/>
          </p:cNvSpPr>
          <p:nvPr>
            <p:ph type="body" sz="quarter" idx="13"/>
          </p:nvPr>
        </p:nvSpPr>
        <p:spPr/>
        <p:txBody>
          <a:bodyPr/>
          <a:lstStyle/>
          <a:p>
            <a:r>
              <a:rPr lang="en-US" b="1" dirty="0"/>
              <a:t>Source: World Bank, Ease of Doing Business, GMO research</a:t>
            </a:r>
          </a:p>
        </p:txBody>
      </p:sp>
      <p:sp>
        <p:nvSpPr>
          <p:cNvPr id="3" name="Title 2">
            <a:extLst>
              <a:ext uri="{FF2B5EF4-FFF2-40B4-BE49-F238E27FC236}">
                <a16:creationId xmlns:a16="http://schemas.microsoft.com/office/drawing/2014/main" id="{D28D0424-B441-79D7-8BE8-925EC13D2115}"/>
              </a:ext>
            </a:extLst>
          </p:cNvPr>
          <p:cNvSpPr>
            <a:spLocks noGrp="1"/>
          </p:cNvSpPr>
          <p:nvPr>
            <p:ph type="title"/>
          </p:nvPr>
        </p:nvSpPr>
        <p:spPr/>
        <p:txBody>
          <a:bodyPr/>
          <a:lstStyle/>
          <a:p>
            <a:r>
              <a:rPr lang="en-US" dirty="0"/>
              <a:t>Who benefits from supply chains diversifying out of China?</a:t>
            </a:r>
          </a:p>
        </p:txBody>
      </p:sp>
      <p:graphicFrame>
        <p:nvGraphicFramePr>
          <p:cNvPr id="4" name="Table 3">
            <a:extLst>
              <a:ext uri="{FF2B5EF4-FFF2-40B4-BE49-F238E27FC236}">
                <a16:creationId xmlns:a16="http://schemas.microsoft.com/office/drawing/2014/main" id="{87D7EDD7-1AB9-222E-3D8E-087FCBC6CF94}"/>
              </a:ext>
            </a:extLst>
          </p:cNvPr>
          <p:cNvGraphicFramePr>
            <a:graphicFrameLocks noGrp="1"/>
          </p:cNvGraphicFramePr>
          <p:nvPr>
            <p:extLst>
              <p:ext uri="{D42A27DB-BD31-4B8C-83A1-F6EECF244321}">
                <p14:modId xmlns:p14="http://schemas.microsoft.com/office/powerpoint/2010/main" val="788885334"/>
              </p:ext>
            </p:extLst>
          </p:nvPr>
        </p:nvGraphicFramePr>
        <p:xfrm>
          <a:off x="513771" y="1389385"/>
          <a:ext cx="12801600" cy="5494195"/>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1291301596"/>
                    </a:ext>
                  </a:extLst>
                </a:gridCol>
                <a:gridCol w="1828800">
                  <a:extLst>
                    <a:ext uri="{9D8B030D-6E8A-4147-A177-3AD203B41FA5}">
                      <a16:colId xmlns:a16="http://schemas.microsoft.com/office/drawing/2014/main" val="2450279555"/>
                    </a:ext>
                  </a:extLst>
                </a:gridCol>
                <a:gridCol w="1828800">
                  <a:extLst>
                    <a:ext uri="{9D8B030D-6E8A-4147-A177-3AD203B41FA5}">
                      <a16:colId xmlns:a16="http://schemas.microsoft.com/office/drawing/2014/main" val="3437785011"/>
                    </a:ext>
                  </a:extLst>
                </a:gridCol>
                <a:gridCol w="1828800">
                  <a:extLst>
                    <a:ext uri="{9D8B030D-6E8A-4147-A177-3AD203B41FA5}">
                      <a16:colId xmlns:a16="http://schemas.microsoft.com/office/drawing/2014/main" val="4120506271"/>
                    </a:ext>
                  </a:extLst>
                </a:gridCol>
                <a:gridCol w="1828800">
                  <a:extLst>
                    <a:ext uri="{9D8B030D-6E8A-4147-A177-3AD203B41FA5}">
                      <a16:colId xmlns:a16="http://schemas.microsoft.com/office/drawing/2014/main" val="1994138235"/>
                    </a:ext>
                  </a:extLst>
                </a:gridCol>
                <a:gridCol w="1828800">
                  <a:extLst>
                    <a:ext uri="{9D8B030D-6E8A-4147-A177-3AD203B41FA5}">
                      <a16:colId xmlns:a16="http://schemas.microsoft.com/office/drawing/2014/main" val="203124170"/>
                    </a:ext>
                  </a:extLst>
                </a:gridCol>
                <a:gridCol w="1828800">
                  <a:extLst>
                    <a:ext uri="{9D8B030D-6E8A-4147-A177-3AD203B41FA5}">
                      <a16:colId xmlns:a16="http://schemas.microsoft.com/office/drawing/2014/main" val="1255583206"/>
                    </a:ext>
                  </a:extLst>
                </a:gridCol>
              </a:tblGrid>
              <a:tr h="276496">
                <a:tc>
                  <a:txBody>
                    <a:bodyPr/>
                    <a:lstStyle/>
                    <a:p>
                      <a:pPr algn="ct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80682" marR="80682" marT="40341"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Vietnam</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Thailand</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Philippines</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Indonesia</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Bangladesh</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India</a:t>
                      </a:r>
                      <a:endParaRPr lang="en-IN" sz="1800" i="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79412" marR="80682" marT="95294" marB="40341" anchor="b">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44111845"/>
                  </a:ext>
                </a:extLst>
              </a:tr>
              <a:tr h="45720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Registering a</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New Business</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8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17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6%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5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5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3%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13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31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20%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10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20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6%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9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20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21%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10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17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15% of pc  income</a:t>
                      </a:r>
                    </a:p>
                  </a:txBody>
                  <a:tcPr marR="8404" marT="8404" marB="0"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33636"/>
                  </a:ext>
                </a:extLst>
              </a:tr>
              <a:tr h="365760">
                <a:tc>
                  <a:txBody>
                    <a:bodyPr/>
                    <a:lstStyle/>
                    <a:p>
                      <a:pPr algn="l" rtl="0" fontAlgn="ctr"/>
                      <a:r>
                        <a:rPr lang="en-GB" sz="1200" b="0" i="0" u="none" strike="noStrike" dirty="0" err="1">
                          <a:solidFill>
                            <a:srgbClr val="000000"/>
                          </a:solidFill>
                          <a:effectLst/>
                          <a:latin typeface="Roboto Condensed" panose="02000000000000000000" pitchFamily="2" charset="0"/>
                          <a:ea typeface="Roboto Condensed" panose="02000000000000000000" pitchFamily="2" charset="0"/>
                        </a:rPr>
                        <a:t>Labor</a:t>
                      </a:r>
                      <a:r>
                        <a:rPr lang="en-GB" sz="1200" b="0" i="0" u="none" strike="noStrike" dirty="0">
                          <a:solidFill>
                            <a:srgbClr val="000000"/>
                          </a:solidFill>
                          <a:effectLst/>
                          <a:latin typeface="Roboto Condensed" panose="02000000000000000000" pitchFamily="2" charset="0"/>
                          <a:ea typeface="Roboto Condensed" panose="02000000000000000000" pitchFamily="2" charset="0"/>
                        </a:rPr>
                        <a:t> Costs</a:t>
                      </a:r>
                    </a:p>
                    <a:p>
                      <a:pPr marL="0" marR="0" lvl="0" indent="0" algn="l" defTabSz="100584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Roboto Condensed" panose="02000000000000000000" pitchFamily="2" charset="0"/>
                          <a:ea typeface="Roboto Condensed" panose="02000000000000000000" pitchFamily="2" charset="0"/>
                        </a:rPr>
                        <a:t>($U.S./Month)</a:t>
                      </a:r>
                      <a:endParaRPr lang="en-GB" sz="12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160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230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240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410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200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220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280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300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100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110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Min wage: 150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Base Wage: 265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1622110"/>
                  </a:ext>
                </a:extLst>
              </a:tr>
              <a:tr h="45720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Quality &amp;</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Availability of </a:t>
                      </a:r>
                      <a:r>
                        <a:rPr lang="en-GB" sz="1200" b="0" i="0" u="none" strike="noStrike" dirty="0" err="1">
                          <a:solidFill>
                            <a:srgbClr val="000000"/>
                          </a:solidFill>
                          <a:effectLst/>
                          <a:latin typeface="Roboto Condensed" panose="02000000000000000000" pitchFamily="2" charset="0"/>
                          <a:ea typeface="Roboto Condensed" panose="02000000000000000000" pitchFamily="2" charset="0"/>
                        </a:rPr>
                        <a:t>Labor</a:t>
                      </a:r>
                      <a:endParaRPr lang="en-GB" sz="12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Young and growing population of semi-skilled labour</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Easy immigration policies and higher wages attracts labor</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Young and a large English-speaking population</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Labour skills are not as advanced, but plenty labor availability</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Shortage of highly skilled Labor as textile industry employs bulk of the labour</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While education levels is good there is shortage of highly skilled</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8911924"/>
                  </a:ext>
                </a:extLst>
              </a:tr>
              <a:tr h="36576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Intellectual</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Property Protection</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13.81</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14.50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16.20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12.87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NA</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Score: 16.22</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4873091"/>
                  </a:ext>
                </a:extLst>
              </a:tr>
              <a:tr h="45720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Construction</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Permits</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10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166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12</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19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120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11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23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122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13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17 steps</a:t>
                      </a:r>
                    </a:p>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200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13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16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281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10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20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99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Quality Score: 14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1029122"/>
                  </a:ext>
                </a:extLst>
              </a:tr>
              <a:tr h="45720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Getting Electricity</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&amp; Reliability</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4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31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7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3 steps </a:t>
                      </a:r>
                    </a:p>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30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8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4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37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6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4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34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6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9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150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0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Procedure: 4 steps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50 days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Reliability Score: 7 </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2512327"/>
                  </a:ext>
                </a:extLst>
              </a:tr>
              <a:tr h="36576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Trade Across</a:t>
                      </a:r>
                      <a:br>
                        <a:rPr lang="en-GB" sz="1200" b="0" i="0" u="none" strike="noStrike" dirty="0">
                          <a:solidFill>
                            <a:srgbClr val="000000"/>
                          </a:solidFill>
                          <a:effectLst/>
                          <a:latin typeface="Roboto Condensed" panose="02000000000000000000" pitchFamily="2" charset="0"/>
                          <a:ea typeface="Roboto Condensed" panose="02000000000000000000" pitchFamily="2" charset="0"/>
                        </a:rPr>
                      </a:br>
                      <a:r>
                        <a:rPr lang="en-GB" sz="1200" b="0" i="0" u="none" strike="noStrike" dirty="0">
                          <a:solidFill>
                            <a:srgbClr val="000000"/>
                          </a:solidFill>
                          <a:effectLst/>
                          <a:latin typeface="Roboto Condensed" panose="02000000000000000000" pitchFamily="2" charset="0"/>
                          <a:ea typeface="Roboto Condensed" panose="02000000000000000000" pitchFamily="2" charset="0"/>
                        </a:rPr>
                        <a:t>Borders (Hours)</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105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55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78</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123</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315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to export: 80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5133608"/>
                  </a:ext>
                </a:extLst>
              </a:tr>
              <a:tr h="36576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Port Facilities (Days)</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10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16</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Duration freight stays</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in port: 12</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2875877"/>
                  </a:ext>
                </a:extLst>
              </a:tr>
              <a:tr h="365760">
                <a:tc>
                  <a:txBody>
                    <a:bodyPr/>
                    <a:lstStyle/>
                    <a:p>
                      <a:pPr algn="l" rtl="0"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Total Tax &amp; Contribution</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 of Profit)</a:t>
                      </a:r>
                      <a:endParaRPr lang="en-GB" sz="1200" b="0" i="0" u="none" strike="noStrike" dirty="0">
                        <a:solidFill>
                          <a:srgbClr val="000000"/>
                        </a:solidFill>
                        <a:effectLst/>
                        <a:latin typeface="Roboto Condensed" panose="02000000000000000000" pitchFamily="2" charset="0"/>
                        <a:ea typeface="Roboto Condensed" panose="02000000000000000000" pitchFamily="2" charset="0"/>
                      </a:endParaRP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38%</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30%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43%</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30%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33%</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52%</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6630821"/>
                  </a:ext>
                </a:extLst>
              </a:tr>
              <a:tr h="36576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Enforcing Contracts</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 400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29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 420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17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dispute:962</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31</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dispute:390</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74</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dispute:1,442</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67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Days resolving dispute:1,445</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Cost (% of claim value): 31</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92137"/>
                  </a:ext>
                </a:extLst>
              </a:tr>
              <a:tr h="365760">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Resolving Insolvency</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21.3%</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69.8%</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1.5</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21.3%</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2.7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64.8%</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1.1</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29.2%</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4.0</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Recovery rate: 26.5%</a:t>
                      </a:r>
                      <a:br>
                        <a:rPr lang="en-US" sz="1200" b="0" i="0" u="none" strike="noStrike" dirty="0">
                          <a:solidFill>
                            <a:srgbClr val="000000"/>
                          </a:solidFill>
                          <a:effectLst/>
                          <a:latin typeface="Roboto Condensed" panose="02000000000000000000" pitchFamily="2" charset="0"/>
                          <a:ea typeface="Roboto Condensed" panose="02000000000000000000" pitchFamily="2" charset="0"/>
                        </a:rPr>
                      </a:br>
                      <a:r>
                        <a:rPr lang="en-US" sz="1200" b="0" i="0" u="none" strike="noStrike" dirty="0">
                          <a:solidFill>
                            <a:srgbClr val="000000"/>
                          </a:solidFill>
                          <a:effectLst/>
                          <a:latin typeface="Roboto Condensed" panose="02000000000000000000" pitchFamily="2" charset="0"/>
                          <a:ea typeface="Roboto Condensed" panose="02000000000000000000" pitchFamily="2" charset="0"/>
                        </a:rPr>
                        <a:t>Time (years): 4.3</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94795284"/>
                  </a:ext>
                </a:extLst>
              </a:tr>
              <a:tr h="236916">
                <a:tc>
                  <a:txBody>
                    <a:bodyPr/>
                    <a:lstStyle/>
                    <a:p>
                      <a:pPr algn="l" rtl="0" fontAlgn="ctr"/>
                      <a:r>
                        <a:rPr lang="en-GB" sz="1200" b="0" i="0" u="none" strike="noStrike" dirty="0">
                          <a:solidFill>
                            <a:srgbClr val="000000"/>
                          </a:solidFill>
                          <a:effectLst/>
                          <a:latin typeface="Roboto Condensed" panose="02000000000000000000" pitchFamily="2" charset="0"/>
                          <a:ea typeface="Roboto Condensed" panose="02000000000000000000" pitchFamily="2" charset="0"/>
                        </a:rPr>
                        <a:t>Corruption</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117</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99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99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89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149</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sz="1200" b="0" i="0" u="none" strike="noStrike" dirty="0">
                          <a:solidFill>
                            <a:srgbClr val="000000"/>
                          </a:solidFill>
                          <a:effectLst/>
                          <a:latin typeface="Roboto Condensed" panose="02000000000000000000" pitchFamily="2" charset="0"/>
                          <a:ea typeface="Roboto Condensed" panose="02000000000000000000" pitchFamily="2" charset="0"/>
                        </a:rPr>
                        <a:t>CPI Rank : 78</a:t>
                      </a:r>
                    </a:p>
                  </a:txBody>
                  <a:tcPr marR="8404" marT="8404" marB="0"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131764"/>
                  </a:ext>
                </a:extLst>
              </a:tr>
            </a:tbl>
          </a:graphicData>
        </a:graphic>
      </p:graphicFrame>
    </p:spTree>
    <p:extLst>
      <p:ext uri="{BB962C8B-B14F-4D97-AF65-F5344CB8AC3E}">
        <p14:creationId xmlns:p14="http://schemas.microsoft.com/office/powerpoint/2010/main" val="42574764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NSERT" val="20230606143417705"/>
</p:tagLst>
</file>

<file path=ppt/theme/theme1.xml><?xml version="1.0" encoding="utf-8"?>
<a:theme xmlns:a="http://schemas.openxmlformats.org/drawingml/2006/main" name="GMO_New Template_BFAF">
  <a:themeElements>
    <a:clrScheme name="GMO color palette 1">
      <a:dk1>
        <a:srgbClr val="000000"/>
      </a:dk1>
      <a:lt1>
        <a:srgbClr val="FFFFFF"/>
      </a:lt1>
      <a:dk2>
        <a:srgbClr val="DC7A4B"/>
      </a:dk2>
      <a:lt2>
        <a:srgbClr val="AF332B"/>
      </a:lt2>
      <a:accent1>
        <a:srgbClr val="013957"/>
      </a:accent1>
      <a:accent2>
        <a:srgbClr val="478976"/>
      </a:accent2>
      <a:accent3>
        <a:srgbClr val="C8DEE8"/>
      </a:accent3>
      <a:accent4>
        <a:srgbClr val="76637F"/>
      </a:accent4>
      <a:accent5>
        <a:srgbClr val="C8676E"/>
      </a:accent5>
      <a:accent6>
        <a:srgbClr val="9A8C7B"/>
      </a:accent6>
      <a:hlink>
        <a:srgbClr val="478976"/>
      </a:hlink>
      <a:folHlink>
        <a:srgbClr val="013957"/>
      </a:folHlink>
    </a:clrScheme>
    <a:fontScheme name="NEW - GMO - Font">
      <a:majorFont>
        <a:latin typeface="Roboto Condensed Light"/>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0" id="{F8EE2359-F640-480F-B569-0EF522AD6855}" vid="{216C28A0-07C0-47AD-A983-698C34A171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VariableList UniqueId="3361c223-4e14-4c8e-a2a7-008ad11e384d" Name="Computed" ContentType="XML" MajorVersion="0" MinorVersion="1" isLocalCopy="False" IsBaseObject="False" DataSourceId="9bd1929a-945d-4bab-9e11-a2ca53b6ffb0" DataSourceMajorVersion="0" DataSourceMinorVersion="1"/>
</file>

<file path=customXml/item2.xml><?xml version="1.0" encoding="utf-8"?>
<VariableListDefinition name="Computed" displayName="Computed" id="3361c223-4e14-4c8e-a2a7-008ad11e384d" isdomainofvalue="False" dataSourceId="9bd1929a-945d-4bab-9e11-a2ca53b6ffb0"/>
</file>

<file path=customXml/item3.xml><?xml version="1.0" encoding="utf-8"?>
<VariableList UniqueId="9efd0a98-1fe4-4a79-95f4-81e7a6f68609" Name="System" ContentType="XML" MajorVersion="0" MinorVersion="1" isLocalCopy="False" IsBaseObject="False" DataSourceId="19b86c77-ecbe-4a84-8625-1a03f9b59c6a" DataSourceMajorVersion="0" DataSourceMinorVersion="1"/>
</file>

<file path=customXml/item4.xml><?xml version="1.0" encoding="utf-8"?>
<VariableListDefinition name="AD_HOC" displayName="AD_HOC" id="9ff416b5-6bc0-4461-a5ce-9796efe0b382" isdomainofvalue="False" dataSourceId="c2383c06-9fe4-441a-a569-8a156cb3cb2b"/>
</file>

<file path=customXml/item5.xml><?xml version="1.0" encoding="utf-8"?>
<AllExternalAdhocVariableMapping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VariableList UniqueId="9ff416b5-6bc0-4461-a5ce-9796efe0b382" Name="AD_HOC" ContentType="XML" MajorVersion="0" MinorVersion="1" isLocalCopy="False" IsBaseObject="False" DataSourceId="c2383c06-9fe4-441a-a569-8a156cb3cb2b" DataSourceMajorVersion="0" DataSourceMinorVersion="1"/>
</file>

<file path=customXml/item8.xml><?xml version="1.0" encoding="utf-8"?>
<VariableListDefinition name="System" displayName="System" id="9efd0a98-1fe4-4a79-95f4-81e7a6f68609" isdomainofvalue="False" dataSourceId="19b86c77-ecbe-4a84-8625-1a03f9b59c6a"/>
</file>

<file path=customXml/item9.xml><?xml version="1.0" encoding="utf-8"?>
<ct:contentTypeSchema xmlns:ct="http://schemas.microsoft.com/office/2006/metadata/contentType" xmlns:ma="http://schemas.microsoft.com/office/2006/metadata/properties/metaAttributes" ct:_="" ma:_="" ma:contentTypeName="Document" ma:contentTypeID="0x010100DA99C0AC5F2F2847B11A70732C65EC39" ma:contentTypeVersion="11" ma:contentTypeDescription="Create a new document." ma:contentTypeScope="" ma:versionID="170adad06f0baa93ae2e44116889c078">
  <xsd:schema xmlns:xsd="http://www.w3.org/2001/XMLSchema" xmlns:xs="http://www.w3.org/2001/XMLSchema" xmlns:p="http://schemas.microsoft.com/office/2006/metadata/properties" xmlns:ns2="6bb469fc-b1f7-48b4-b689-37caa2bf5ce5" xmlns:ns3="634edc29-f104-4549-a20c-caddc6223254" targetNamespace="http://schemas.microsoft.com/office/2006/metadata/properties" ma:root="true" ma:fieldsID="5c7158ab46438ca0c60758d45076b061" ns2:_="" ns3:_="">
    <xsd:import namespace="6bb469fc-b1f7-48b4-b689-37caa2bf5ce5"/>
    <xsd:import namespace="634edc29-f104-4549-a20c-caddc6223254"/>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DateTaken" minOccurs="0"/>
                <xsd:element ref="ns2:MediaServiceObjectDetectorVersion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b469fc-b1f7-48b4-b689-37caa2bf5ce5"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b38c07bf-5c14-4523-8fd8-a4d8301e62eb"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4edc29-f104-4549-a20c-caddc6223254"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862fb397-f227-4b68-b527-a212379a8fc3}" ma:internalName="TaxCatchAll" ma:showField="CatchAllData" ma:web="634edc29-f104-4549-a20c-caddc6223254">
      <xsd:complexType>
        <xsd:complexContent>
          <xsd:extension base="dms:MultiChoiceLookup">
            <xsd:sequence>
              <xsd:element name="Value" type="dms:Lookup" maxOccurs="unbounded" minOccurs="0" nillable="true"/>
            </xsd:sequence>
          </xsd:extension>
        </xsd:complexContent>
      </xsd:complexType>
    </xsd:element>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89D4D4-0097-4F3F-93C7-02AA8FFE9DFE}">
  <ds:schemaRefs/>
</ds:datastoreItem>
</file>

<file path=customXml/itemProps2.xml><?xml version="1.0" encoding="utf-8"?>
<ds:datastoreItem xmlns:ds="http://schemas.openxmlformats.org/officeDocument/2006/customXml" ds:itemID="{E658F080-37A6-464D-9979-B348D470FBD2}">
  <ds:schemaRefs/>
</ds:datastoreItem>
</file>

<file path=customXml/itemProps3.xml><?xml version="1.0" encoding="utf-8"?>
<ds:datastoreItem xmlns:ds="http://schemas.openxmlformats.org/officeDocument/2006/customXml" ds:itemID="{6D673C90-CD6E-490C-8CD0-0880E7DF058E}">
  <ds:schemaRefs/>
</ds:datastoreItem>
</file>

<file path=customXml/itemProps4.xml><?xml version="1.0" encoding="utf-8"?>
<ds:datastoreItem xmlns:ds="http://schemas.openxmlformats.org/officeDocument/2006/customXml" ds:itemID="{4BCB4334-D7B4-49C4-8E7D-2D25C4EC9E12}">
  <ds:schemaRefs/>
</ds:datastoreItem>
</file>

<file path=customXml/itemProps5.xml><?xml version="1.0" encoding="utf-8"?>
<ds:datastoreItem xmlns:ds="http://schemas.openxmlformats.org/officeDocument/2006/customXml" ds:itemID="{1748A708-8294-4988-98EA-5193AE9802E3}">
  <ds:schemaRefs/>
</ds:datastoreItem>
</file>

<file path=customXml/itemProps6.xml><?xml version="1.0" encoding="utf-8"?>
<ds:datastoreItem xmlns:ds="http://schemas.openxmlformats.org/officeDocument/2006/customXml" ds:itemID="{733965AE-F828-4374-A478-ABE22FAE8522}">
  <ds:schemaRefs>
    <ds:schemaRef ds:uri="http://schemas.microsoft.com/sharepoint/v3/contenttype/forms"/>
  </ds:schemaRefs>
</ds:datastoreItem>
</file>

<file path=customXml/itemProps7.xml><?xml version="1.0" encoding="utf-8"?>
<ds:datastoreItem xmlns:ds="http://schemas.openxmlformats.org/officeDocument/2006/customXml" ds:itemID="{A2F34ECE-A09F-4A6E-A2FE-A4476AD05402}">
  <ds:schemaRefs/>
</ds:datastoreItem>
</file>

<file path=customXml/itemProps8.xml><?xml version="1.0" encoding="utf-8"?>
<ds:datastoreItem xmlns:ds="http://schemas.openxmlformats.org/officeDocument/2006/customXml" ds:itemID="{60C8B723-F73B-4454-BF84-B8740B113108}">
  <ds:schemaRefs/>
</ds:datastoreItem>
</file>

<file path=customXml/itemProps9.xml><?xml version="1.0" encoding="utf-8"?>
<ds:datastoreItem xmlns:ds="http://schemas.openxmlformats.org/officeDocument/2006/customXml" ds:itemID="{C7A90795-DC1B-491D-95CA-208F777E95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b469fc-b1f7-48b4-b689-37caa2bf5ce5"/>
    <ds:schemaRef ds:uri="634edc29-f104-4549-a20c-caddc62232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2023 Fall Conference Template_branded</Template>
  <TotalTime>407</TotalTime>
  <Words>4765</Words>
  <Application>Microsoft Macintosh PowerPoint</Application>
  <PresentationFormat>Custom</PresentationFormat>
  <Paragraphs>993</Paragraphs>
  <Slides>44</Slides>
  <Notes>41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Arial Narrow</vt:lpstr>
      <vt:lpstr>Calibri</vt:lpstr>
      <vt:lpstr>Georgia</vt:lpstr>
      <vt:lpstr>Roboto</vt:lpstr>
      <vt:lpstr>Roboto Black</vt:lpstr>
      <vt:lpstr>Roboto Condensed</vt:lpstr>
      <vt:lpstr>Roboto Condensed Medium</vt:lpstr>
      <vt:lpstr>Roboto Light</vt:lpstr>
      <vt:lpstr>Roboto Light (Body)</vt:lpstr>
      <vt:lpstr>Wingdings</vt:lpstr>
      <vt:lpstr>GMO_New Template_BFAF</vt:lpstr>
      <vt:lpstr>Beyond China</vt:lpstr>
      <vt:lpstr>In a world of uncertainties, one near certainty</vt:lpstr>
      <vt:lpstr>Why has China fallen out of favor?</vt:lpstr>
      <vt:lpstr>Chinese labor costs Have Risen Steeply</vt:lpstr>
      <vt:lpstr>Corporates are diversifying their supply chains</vt:lpstr>
      <vt:lpstr>The move is already well under way</vt:lpstr>
      <vt:lpstr>The move is already well under way</vt:lpstr>
      <vt:lpstr>Beyond China: country framework</vt:lpstr>
      <vt:lpstr>Who benefits from supply chains diversifying out of China?</vt:lpstr>
      <vt:lpstr>Institutions in Emerging Markets</vt:lpstr>
      <vt:lpstr>A Closer Look at the Most attractive countries</vt:lpstr>
      <vt:lpstr>Institutions in Emerging Markets</vt:lpstr>
      <vt:lpstr>Beyond China: country framework</vt:lpstr>
      <vt:lpstr>Most and least attractive countries</vt:lpstr>
      <vt:lpstr>Top and Bottom countries on this metric</vt:lpstr>
      <vt:lpstr>Assessing “friend-shoring”</vt:lpstr>
      <vt:lpstr>WHY Vietnam?</vt:lpstr>
      <vt:lpstr>Vietnam: ONE OF THE MOST SIMILAR EXPORTS TO CHINA</vt:lpstr>
      <vt:lpstr>Vietnam has already taken significant market share in certain industries</vt:lpstr>
      <vt:lpstr>Mexico: attractive top-down view</vt:lpstr>
      <vt:lpstr>Steady government debt-to-GDP Ratio</vt:lpstr>
      <vt:lpstr>steady growth in remittances to Mexico</vt:lpstr>
      <vt:lpstr>Nearshoring: Mexico’s moment</vt:lpstr>
      <vt:lpstr>Well-evolved supply chain</vt:lpstr>
      <vt:lpstr>Mexico Labor costs compared to China and the U.S.</vt:lpstr>
      <vt:lpstr>Mexico: Top overall trading partner with the U.S.</vt:lpstr>
      <vt:lpstr>Mexico: Top manufacturing trade partner </vt:lpstr>
      <vt:lpstr>Where are the best opportunities?</vt:lpstr>
      <vt:lpstr>Beyond China: from country to company</vt:lpstr>
      <vt:lpstr>Tailwinds for Select Emerging and Multinational Companies</vt:lpstr>
      <vt:lpstr>Mexico Real Estate: Vesta</vt:lpstr>
      <vt:lpstr>VIETNAM REAL ESTATE EXAMPLE</vt:lpstr>
      <vt:lpstr>Brazil Industrials EXAMPLE</vt:lpstr>
      <vt:lpstr>Thailand Industrials EXAMPLE</vt:lpstr>
      <vt:lpstr>Beyond China Strategy</vt:lpstr>
      <vt:lpstr>Model Portfolio characteristics</vt:lpstr>
      <vt:lpstr>Holding for the Long Term in Emerging Markets</vt:lpstr>
      <vt:lpstr>Holding for the Long Term in Emerging Markets</vt:lpstr>
      <vt:lpstr>How long will this theme last?</vt:lpstr>
      <vt:lpstr>The Beyond China journey is in its early stages</vt:lpstr>
      <vt:lpstr>Important information</vt:lpstr>
      <vt:lpstr>PowerPoint Presentation</vt:lpstr>
      <vt:lpstr>PowerPoint Presentation</vt:lpstr>
      <vt:lpstr>PowerPoint Presentation</vt:lpstr>
    </vt:vector>
  </TitlesOfParts>
  <Company>GMO,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Roboto Condensed 48pt</dc:title>
  <dc:creator>Rebecca Gilkey</dc:creator>
  <cp:lastModifiedBy>arjun divecha</cp:lastModifiedBy>
  <cp:revision>2</cp:revision>
  <cp:lastPrinted>2023-10-23T03:42:03Z</cp:lastPrinted>
  <dcterms:created xsi:type="dcterms:W3CDTF">2023-10-21T14:09:46Z</dcterms:created>
  <dcterms:modified xsi:type="dcterms:W3CDTF">2023-10-23T04:35:37Z</dcterms:modified>
</cp:coreProperties>
</file>